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notesSlides/notesSlide1.xml" ContentType="application/vnd.openxmlformats-officedocument.presentationml.notesSlide+xml"/>
  <Override PartName="/ppt/media/image8.jpeg" ContentType="image/jpeg"/>
  <Override PartName="/ppt/media/image9.jpeg" ContentType="image/jpeg"/>
  <Override PartName="/ppt/media/media1.mov" ContentType="vide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hape 2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40" marR="40640" defTabSz="914400">
              <a:lnSpc>
                <a:spcPct val="100000"/>
              </a:lnSpc>
              <a:buClr>
                <a:srgbClr val="000000"/>
              </a:buClr>
              <a:buFont typeface="Lucida Grande"/>
              <a:defRPr sz="10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Current battle — Dover, PA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hape 3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85800">
              <a:lnSpc>
                <a:spcPct val="100000"/>
              </a:lnSpc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Ken analysis – noted several images that are strikingly similar to ours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hape 3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85800">
              <a:lnSpc>
                <a:spcPct val="100000"/>
              </a:lnSpc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Ken analysis – noted several images that are strikingly similar to ours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solidFill>
          <a:srgbClr val="0112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57799" defTabSz="1295400"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>
            <a:noAutofit/>
          </a:bodyPr>
          <a:lstStyle>
            <a:lvl1pPr marL="426155" marR="127000" indent="-381000" defTabSz="1295400">
              <a:spcBef>
                <a:spcPts val="1000"/>
              </a:spcBef>
              <a:buSzPct val="100000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70655" marR="127000" indent="-317499" defTabSz="1295400">
              <a:spcBef>
                <a:spcPts val="900"/>
              </a:spcBef>
              <a:buSzPct val="100000"/>
              <a:buChar char="–"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15155" marR="127000" indent="-254000" defTabSz="1295400">
              <a:spcBef>
                <a:spcPts val="800"/>
              </a:spcBef>
              <a:buSzPct val="100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23154" marR="127000" indent="-254000" defTabSz="1295400">
              <a:spcBef>
                <a:spcPts val="6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31156" marR="127000" indent="-254000" defTabSz="1295400">
              <a:spcBef>
                <a:spcPts val="600"/>
              </a:spcBef>
              <a:buSzPct val="100000"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0523192" y="8890000"/>
            <a:ext cx="317501" cy="342900"/>
          </a:xfrm>
          <a:prstGeom prst="rect">
            <a:avLst/>
          </a:prstGeom>
        </p:spPr>
        <p:txBody>
          <a:bodyPr/>
          <a:lstStyle>
            <a:lvl1pPr defTabSz="64770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defRPr sz="7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1270000" y="2768600"/>
            <a:ext cx="10464800" cy="57277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marL="698500">
              <a:spcBef>
                <a:spcPts val="23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041400">
              <a:spcBef>
                <a:spcPts val="23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84300">
              <a:spcBef>
                <a:spcPts val="23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739900">
              <a:spcBef>
                <a:spcPts val="23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082800">
              <a:spcBef>
                <a:spcPts val="23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367017" y="9359900"/>
            <a:ext cx="266701" cy="2794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body" idx="1"/>
          </p:nvPr>
        </p:nvSpPr>
        <p:spPr>
          <a:xfrm>
            <a:off x="1270000" y="1270000"/>
            <a:ext cx="10452100" cy="72009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marL="698500">
              <a:spcBef>
                <a:spcPts val="47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1041400">
              <a:spcBef>
                <a:spcPts val="47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1384300">
              <a:spcBef>
                <a:spcPts val="47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1739900">
              <a:spcBef>
                <a:spcPts val="47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2082800">
              <a:spcBef>
                <a:spcPts val="47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6388100" y="93726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body" idx="1"/>
          </p:nvPr>
        </p:nvSpPr>
        <p:spPr>
          <a:xfrm>
            <a:off x="1270000" y="1270000"/>
            <a:ext cx="10452100" cy="72009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marL="698500">
              <a:spcBef>
                <a:spcPts val="4700"/>
              </a:spcBef>
              <a:buSzPct val="171000"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1041400">
              <a:spcBef>
                <a:spcPts val="4700"/>
              </a:spcBef>
              <a:buSzPct val="171000"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1384300">
              <a:spcBef>
                <a:spcPts val="4700"/>
              </a:spcBef>
              <a:buSzPct val="171000"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1739900">
              <a:spcBef>
                <a:spcPts val="4700"/>
              </a:spcBef>
              <a:buSzPct val="171000"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2082800">
              <a:spcBef>
                <a:spcPts val="4700"/>
              </a:spcBef>
              <a:buSzPct val="171000"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xfrm>
            <a:off x="6379971" y="9385300"/>
            <a:ext cx="241301" cy="2540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xfrm>
            <a:off x="1270000" y="2565400"/>
            <a:ext cx="10477500" cy="2527300"/>
          </a:xfrm>
          <a:prstGeom prst="rect">
            <a:avLst/>
          </a:prstGeom>
        </p:spPr>
        <p:txBody>
          <a:bodyPr anchor="b">
            <a:noAutofit/>
          </a:bodyPr>
          <a:lstStyle>
            <a:lvl1pPr defTabSz="457200">
              <a:defRPr sz="6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xfrm>
            <a:off x="1270000" y="5207000"/>
            <a:ext cx="10477500" cy="1460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 sz="3000">
                <a:latin typeface="Chalkboard"/>
                <a:ea typeface="Chalkboard"/>
                <a:cs typeface="Chalkboard"/>
                <a:sym typeface="Chalkboard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z="3000">
                <a:latin typeface="Chalkboard"/>
                <a:ea typeface="Chalkboard"/>
                <a:cs typeface="Chalkboard"/>
                <a:sym typeface="Chalkboard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z="3000">
                <a:latin typeface="Chalkboard"/>
                <a:ea typeface="Chalkboard"/>
                <a:cs typeface="Chalkboard"/>
                <a:sym typeface="Chalkboard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z="3000">
                <a:latin typeface="Chalkboard"/>
                <a:ea typeface="Chalkboard"/>
                <a:cs typeface="Chalkboard"/>
                <a:sym typeface="Chalkboard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z="30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hape 162"/>
          <p:cNvSpPr/>
          <p:nvPr>
            <p:ph type="sldNum" sz="quarter" idx="2"/>
          </p:nvPr>
        </p:nvSpPr>
        <p:spPr>
          <a:xfrm>
            <a:off x="6363725" y="9309100"/>
            <a:ext cx="281492" cy="327843"/>
          </a:xfrm>
          <a:prstGeom prst="rect">
            <a:avLst/>
          </a:prstGeom>
        </p:spPr>
        <p:txBody>
          <a:bodyPr/>
          <a:lstStyle>
            <a:lvl1pPr defTabSz="457200">
              <a:defRPr sz="14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Num" sz="quarter" idx="2"/>
          </p:nvPr>
        </p:nvSpPr>
        <p:spPr>
          <a:xfrm>
            <a:off x="6379830" y="9385300"/>
            <a:ext cx="228601" cy="241300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lnSpc>
                <a:spcPts val="1300"/>
              </a:lnSpc>
              <a:tabLst>
                <a:tab pos="1066800" algn="l"/>
              </a:tabLst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body" idx="1"/>
          </p:nvPr>
        </p:nvSpPr>
        <p:spPr>
          <a:xfrm>
            <a:off x="1267968" y="1267968"/>
            <a:ext cx="10468865" cy="7217665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marL="809625" indent="-555625" defTabSz="585216">
              <a:spcBef>
                <a:spcPts val="4700"/>
              </a:spcBef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  <a:lvl2pPr marL="1152525" indent="-555625" defTabSz="585216">
              <a:spcBef>
                <a:spcPts val="4700"/>
              </a:spcBef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2pPr>
            <a:lvl3pPr marL="1495425" indent="-555625" defTabSz="585216">
              <a:spcBef>
                <a:spcPts val="4700"/>
              </a:spcBef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3pPr>
            <a:lvl4pPr marL="1851025" indent="-555625" defTabSz="585216">
              <a:spcBef>
                <a:spcPts val="4700"/>
              </a:spcBef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4pPr>
            <a:lvl5pPr marL="2193925" indent="-555625" defTabSz="585216">
              <a:spcBef>
                <a:spcPts val="4700"/>
              </a:spcBef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hape 177"/>
          <p:cNvSpPr/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xfrm>
            <a:off x="1267968" y="0"/>
            <a:ext cx="10468865" cy="4941825"/>
          </a:xfrm>
          <a:prstGeom prst="rect">
            <a:avLst/>
          </a:prstGeom>
        </p:spPr>
        <p:txBody>
          <a:bodyPr lIns="65023" tIns="65023" rIns="65023" bIns="65023" anchor="b">
            <a:noAutofit/>
          </a:bodyPr>
          <a:lstStyle>
            <a:lvl1pPr defTabSz="1170432">
              <a:defRPr sz="70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Shape 185"/>
          <p:cNvSpPr/>
          <p:nvPr>
            <p:ph type="body" sz="half" idx="1"/>
          </p:nvPr>
        </p:nvSpPr>
        <p:spPr>
          <a:xfrm>
            <a:off x="1267968" y="5023103"/>
            <a:ext cx="10468865" cy="4730497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hape 186"/>
          <p:cNvSpPr/>
          <p:nvPr>
            <p:ph type="sldNum" sz="quarter" idx="2"/>
          </p:nvPr>
        </p:nvSpPr>
        <p:spPr>
          <a:xfrm>
            <a:off x="6349679" y="9265919"/>
            <a:ext cx="305442" cy="396749"/>
          </a:xfrm>
          <a:prstGeom prst="rect">
            <a:avLst/>
          </a:prstGeom>
        </p:spPr>
        <p:txBody>
          <a:bodyPr lIns="65023" tIns="65023" rIns="65023" bIns="65023"/>
          <a:lstStyle>
            <a:lvl1pPr defTabSz="585216">
              <a:defRPr sz="1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xfrm>
            <a:off x="1414272" y="227584"/>
            <a:ext cx="11639296" cy="2812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50240">
              <a:lnSpc>
                <a:spcPts val="9100"/>
              </a:lnSpc>
              <a:spcBef>
                <a:spcPts val="200"/>
              </a:spcBef>
              <a:tabLst>
                <a:tab pos="1346200" algn="l"/>
              </a:tabLst>
              <a:defRPr sz="7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xfrm>
            <a:off x="1414272" y="3267455"/>
            <a:ext cx="11639296" cy="6372353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6313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14224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1pPr>
            <a:lvl2pPr marL="10758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20574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2pPr>
            <a:lvl3pPr marL="15203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26924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3pPr>
            <a:lvl4pPr marL="19648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33147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4pPr>
            <a:lvl5pPr marL="24093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39497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hape 195"/>
          <p:cNvSpPr/>
          <p:nvPr>
            <p:ph type="sldNum" sz="quarter" idx="2"/>
          </p:nvPr>
        </p:nvSpPr>
        <p:spPr>
          <a:xfrm>
            <a:off x="7077143" y="10344235"/>
            <a:ext cx="277428" cy="323779"/>
          </a:xfrm>
          <a:prstGeom prst="rect">
            <a:avLst/>
          </a:prstGeom>
        </p:spPr>
        <p:txBody>
          <a:bodyPr lIns="48767" tIns="48767" rIns="48767" bIns="48767"/>
          <a:lstStyle>
            <a:lvl1pPr defTabSz="650240">
              <a:lnSpc>
                <a:spcPts val="1600"/>
              </a:lnSpc>
              <a:tabLst>
                <a:tab pos="1181100" algn="l"/>
              </a:tabLst>
              <a:defRPr sz="14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xfrm>
            <a:off x="1267968" y="1641856"/>
            <a:ext cx="10468864" cy="3299968"/>
          </a:xfrm>
          <a:prstGeom prst="rect">
            <a:avLst/>
          </a:prstGeom>
        </p:spPr>
        <p:txBody>
          <a:bodyPr lIns="48767" tIns="48767" rIns="48767" bIns="48767" anchor="b">
            <a:noAutofit/>
          </a:bodyPr>
          <a:lstStyle>
            <a:lvl1pPr defTabSz="585216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xfrm>
            <a:off x="1267968" y="5023103"/>
            <a:ext cx="10468864" cy="1137921"/>
          </a:xfrm>
          <a:prstGeom prst="rect">
            <a:avLst/>
          </a:prstGeom>
        </p:spPr>
        <p:txBody>
          <a:bodyPr lIns="48767" tIns="48767" rIns="48767" bIns="48767" anchor="t">
            <a:noAutofit/>
          </a:bodyPr>
          <a:lstStyle>
            <a:lvl1pPr marL="0" indent="0" algn="ctr" defTabSz="585216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5216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5216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5216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5216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hape 204"/>
          <p:cNvSpPr/>
          <p:nvPr>
            <p:ph type="sldNum" sz="quarter" idx="2"/>
          </p:nvPr>
        </p:nvSpPr>
        <p:spPr>
          <a:xfrm>
            <a:off x="6337553" y="9282175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hape 213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16" y="8021108"/>
            <a:ext cx="988202" cy="30132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>
            <p:ph type="title"/>
          </p:nvPr>
        </p:nvSpPr>
        <p:spPr>
          <a:xfrm>
            <a:off x="665480" y="1664641"/>
            <a:ext cx="11673841" cy="1170001"/>
          </a:xfrm>
          <a:prstGeom prst="rect">
            <a:avLst/>
          </a:prstGeom>
        </p:spPr>
        <p:txBody>
          <a:bodyPr lIns="0" tIns="0" rIns="0" bIns="0" anchor="t"/>
          <a:lstStyle>
            <a:lvl1pPr algn="l" defTabSz="1300480">
              <a:lnSpc>
                <a:spcPts val="5600"/>
              </a:lnSpc>
              <a:defRPr b="1" sz="5000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Shape 222"/>
          <p:cNvSpPr/>
          <p:nvPr>
            <p:ph type="body" sz="half" idx="1"/>
          </p:nvPr>
        </p:nvSpPr>
        <p:spPr>
          <a:xfrm>
            <a:off x="665481" y="3037841"/>
            <a:ext cx="9480644" cy="3383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300480">
              <a:lnSpc>
                <a:spcPts val="3000"/>
              </a:lnSpc>
              <a:spcBef>
                <a:spcPts val="0"/>
              </a:spcBef>
              <a:buSzTx/>
              <a:buNone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2071" indent="-252071" defTabSz="1300480">
              <a:lnSpc>
                <a:spcPts val="3000"/>
              </a:lnSpc>
              <a:spcBef>
                <a:spcPts val="0"/>
              </a:spcBef>
              <a:buSzPct val="100000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74537" indent="-238806" defTabSz="1300480">
              <a:lnSpc>
                <a:spcPts val="3000"/>
              </a:lnSpc>
              <a:spcBef>
                <a:spcPts val="0"/>
              </a:spcBef>
              <a:buSzPct val="100000"/>
              <a:buChar char="‒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585787" defTabSz="1300480">
              <a:lnSpc>
                <a:spcPts val="3000"/>
              </a:lnSpc>
              <a:spcBef>
                <a:spcPts val="0"/>
              </a:spcBef>
              <a:buSzTx/>
              <a:buNone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90007" indent="-318407" defTabSz="1300480">
              <a:lnSpc>
                <a:spcPts val="3000"/>
              </a:lnSpc>
              <a:spcBef>
                <a:spcPts val="0"/>
              </a:spcBef>
              <a:buSzPct val="100000"/>
              <a:buChar char="»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hape 223"/>
          <p:cNvSpPr/>
          <p:nvPr>
            <p:ph type="sldNum" sz="quarter" idx="2"/>
          </p:nvPr>
        </p:nvSpPr>
        <p:spPr>
          <a:xfrm>
            <a:off x="12145183" y="8154454"/>
            <a:ext cx="168090" cy="14783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300480">
              <a:defRPr b="1" sz="1100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5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3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hyperlink" Target="mailto:ken.miller@brown.edu" TargetMode="External"/><Relationship Id="rId6" Type="http://schemas.openxmlformats.org/officeDocument/2006/relationships/hyperlink" Target="mailto:levinejs@me.com" TargetMode="External"/><Relationship Id="rId7" Type="http://schemas.openxmlformats.org/officeDocument/2006/relationships/image" Target="../media/image5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6.jpeg"/><Relationship Id="rId9" Type="http://schemas.openxmlformats.org/officeDocument/2006/relationships/image" Target="../media/image19.png"/><Relationship Id="rId10" Type="http://schemas.openxmlformats.org/officeDocument/2006/relationships/image" Target="../media/image7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eg"/><Relationship Id="rId3" Type="http://schemas.openxmlformats.org/officeDocument/2006/relationships/image" Target="../media/image2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516962" y="8641903"/>
            <a:ext cx="2288474" cy="7293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233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5600" y="1079500"/>
            <a:ext cx="2654300" cy="276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67000"/>
              </a:srgbClr>
            </a:outerShdw>
          </a:effectLst>
        </p:spPr>
      </p:pic>
      <p:pic>
        <p:nvPicPr>
          <p:cNvPr id="234" name="ElephantBook-cov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0" y="1345188"/>
            <a:ext cx="2781300" cy="3639443"/>
          </a:xfrm>
          <a:prstGeom prst="rect">
            <a:avLst/>
          </a:prstGeom>
          <a:ln w="127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35" name="Shape 235"/>
          <p:cNvSpPr/>
          <p:nvPr/>
        </p:nvSpPr>
        <p:spPr>
          <a:xfrm>
            <a:off x="829164" y="86939"/>
            <a:ext cx="11648544" cy="825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b="1" sz="4100"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Biology - A New Generation</a:t>
            </a:r>
          </a:p>
        </p:txBody>
      </p:sp>
      <p:sp>
        <p:nvSpPr>
          <p:cNvPr id="236" name="Shape 236"/>
          <p:cNvSpPr/>
          <p:nvPr/>
        </p:nvSpPr>
        <p:spPr>
          <a:xfrm rot="34515">
            <a:off x="11450183" y="9055100"/>
            <a:ext cx="13516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600">
                <a:uFill>
                  <a:solidFill>
                    <a:srgbClr val="FFFFFF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7/19/17</a:t>
            </a:r>
          </a:p>
        </p:txBody>
      </p:sp>
      <p:pic>
        <p:nvPicPr>
          <p:cNvPr id="237" name="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2100" y="2086483"/>
            <a:ext cx="3104897" cy="38647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52400" dir="270000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38" name="dropped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9630" y="2832100"/>
            <a:ext cx="3327401" cy="4356100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reflection blurRad="0" stA="73423" stPos="0" endA="0" endPos="40000" dist="0" dir="5400000" fadeDir="5400000" sx="100000" sy="-100000" kx="0" ky="0" algn="bl" rotWithShape="0"/>
          </a:effectLst>
        </p:spPr>
      </p:pic>
      <p:sp>
        <p:nvSpPr>
          <p:cNvPr id="239" name="Shape 239"/>
          <p:cNvSpPr/>
          <p:nvPr/>
        </p:nvSpPr>
        <p:spPr>
          <a:xfrm>
            <a:off x="1280099" y="6465136"/>
            <a:ext cx="327163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b="1" sz="30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Ken Miller</a:t>
            </a:r>
            <a:br/>
            <a:r>
              <a:t>Brown University</a:t>
            </a:r>
          </a:p>
        </p:txBody>
      </p:sp>
      <p:pic>
        <p:nvPicPr>
          <p:cNvPr id="240" name="image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466" y="8680238"/>
            <a:ext cx="2089430" cy="637106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</p:pic>
      <p:pic>
        <p:nvPicPr>
          <p:cNvPr id="241" name="image1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32645" y="4143142"/>
            <a:ext cx="3501341" cy="461014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76200" dist="50800" dir="2820000">
              <a:srgbClr val="000000">
                <a:alpha val="52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355600" y="338311"/>
            <a:ext cx="7112000" cy="906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</a:t>
            </a:r>
            <a:r>
              <a:t>27 chapters </a:t>
            </a:r>
            <a:r>
              <a:rPr b="0"/>
              <a:t>(instead of 35)</a:t>
            </a:r>
            <a:endParaRPr b="0"/>
          </a:p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Case Studies</a:t>
            </a:r>
            <a:endParaRPr b="0"/>
          </a:p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Emphasis on Problem-</a:t>
            </a:r>
            <a:br>
              <a:rPr b="0"/>
            </a:br>
            <a:r>
              <a:rPr b="0"/>
              <a:t>  Based Learning</a:t>
            </a:r>
            <a:endParaRPr b="0"/>
          </a:p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Student-Friendly Style</a:t>
            </a:r>
            <a:endParaRPr b="0"/>
          </a:p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Written specifically to </a:t>
            </a:r>
            <a:br>
              <a:rPr b="0"/>
            </a:br>
            <a:r>
              <a:rPr b="0"/>
              <a:t>  NGSS &amp; Florida standards.</a:t>
            </a:r>
            <a:endParaRPr b="0"/>
          </a:p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Increased coverage of</a:t>
            </a:r>
            <a:br>
              <a:rPr b="0"/>
            </a:br>
            <a:r>
              <a:rPr b="0"/>
              <a:t>  Ecology &amp; Biotech</a:t>
            </a:r>
            <a:endParaRPr b="0"/>
          </a:p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Completely on-line</a:t>
            </a:r>
            <a:endParaRPr b="0"/>
          </a:p>
          <a:p>
            <a:pPr algn="l" defTabSz="457200">
              <a:spcBef>
                <a:spcPts val="1600"/>
              </a:spcBef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b="0"/>
              <a:t>• Clear, Accurate, Engaging</a:t>
            </a:r>
          </a:p>
        </p:txBody>
      </p:sp>
      <p:pic>
        <p:nvPicPr>
          <p:cNvPr id="297" name="dropped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1725" y="1448153"/>
            <a:ext cx="4893591" cy="6387933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reflection blurRad="0" stA="73423" stPos="0" endA="0" endPos="40000" dist="0" dir="5400000" fadeDir="5400000" sx="100000" sy="-100000" kx="0" ky="0" algn="bl" rotWithShape="0"/>
          </a:effectLst>
        </p:spPr>
      </p:pic>
      <p:pic>
        <p:nvPicPr>
          <p:cNvPr id="298" name="image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1714" y="1381483"/>
            <a:ext cx="5309290" cy="69906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76200" dist="50800" dir="2820000">
              <a:srgbClr val="000000">
                <a:alpha val="52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" grpId="1"/>
      <p:bldP build="whole" bldLvl="1" animBg="1" rev="0" advAuto="0" spid="29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995" y="364705"/>
            <a:ext cx="3080233" cy="405568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76200" dist="50800" dir="2820000">
              <a:srgbClr val="000000">
                <a:alpha val="52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01" name="Screen Shot 2017-06-26 at 11.45.0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96963" y="3137414"/>
            <a:ext cx="2940308" cy="635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302" name="Screen Shot 2017-06-26 at 11.44.5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0280" y="276200"/>
            <a:ext cx="2733143" cy="635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303" name="Screen Shot 2017-06-26 at 11.44.48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55584" y="3004907"/>
            <a:ext cx="3243134" cy="635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304" name="Screen Shot 2017-06-26 at 11.44.41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50563" y="271986"/>
            <a:ext cx="3033382" cy="635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305" name="Screen Shot 2017-06-26 at 11.44.36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12043" y="3133200"/>
            <a:ext cx="3048001" cy="635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sp>
        <p:nvSpPr>
          <p:cNvPr id="306" name="Shape 306"/>
          <p:cNvSpPr/>
          <p:nvPr/>
        </p:nvSpPr>
        <p:spPr>
          <a:xfrm>
            <a:off x="1203618" y="7148696"/>
            <a:ext cx="9780886" cy="1206501"/>
          </a:xfrm>
          <a:prstGeom prst="rect">
            <a:avLst/>
          </a:prstGeom>
          <a:solidFill>
            <a:srgbClr val="FFFDE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started with a blank sheet of paper.</a:t>
            </a:r>
          </a:p>
          <a:p>
            <a:pPr defTabSz="457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This is a completely new book and program!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3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5"/>
      <p:bldP build="whole" bldLvl="1" animBg="1" rev="0" advAuto="0" spid="304" grpId="1"/>
      <p:bldP build="whole" bldLvl="1" animBg="1" rev="0" advAuto="0" spid="302" grpId="2"/>
      <p:bldP build="whole" bldLvl="1" animBg="1" rev="0" advAuto="0" spid="305" grpId="4"/>
      <p:bldP build="whole" bldLvl="1" animBg="1" rev="0" advAuto="0" spid="303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creen Shot 2017-06-26 at 12.04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596" y="77064"/>
            <a:ext cx="6299201" cy="413873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09" name="Screen Shot 2017-06-26 at 12.04.4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111" y="1187840"/>
            <a:ext cx="6299201" cy="40270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0" name="Screen Shot 2017-06-26 at 12.04.3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8705" y="2393894"/>
            <a:ext cx="6299201" cy="3786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1" name="Screen Shot 2017-06-26 at 12.04.2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800" y="3498199"/>
            <a:ext cx="6299200" cy="409574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2" name="Screen Shot 2017-06-26 at 12.04.10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27842" y="4881969"/>
            <a:ext cx="6299201" cy="38635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3" name="Screen Shot 2017-06-26 at 12.04.00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46320" y="5922950"/>
            <a:ext cx="6299201" cy="371850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4" name="Screen Shot 2017-06-26 at 1.09.49 P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19963" y="328660"/>
            <a:ext cx="3305370" cy="16164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creen Shot 2017-06-26 at 12.00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467" y="1670106"/>
            <a:ext cx="10609866" cy="705352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2164357" y="649605"/>
            <a:ext cx="86760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Chapters are built around </a:t>
            </a:r>
            <a:r>
              <a:rPr>
                <a:solidFill>
                  <a:srgbClr val="FFFB00"/>
                </a:solidFill>
              </a:rPr>
              <a:t>Case Studies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creen Shot 2017-06-26 at 12.00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824" y="991468"/>
            <a:ext cx="11168293" cy="746601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9113518" y="729906"/>
            <a:ext cx="2997722" cy="79891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21" name="Shape 321"/>
          <p:cNvSpPr/>
          <p:nvPr/>
        </p:nvSpPr>
        <p:spPr>
          <a:xfrm>
            <a:off x="834348" y="192629"/>
            <a:ext cx="7863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These Explore Biological Principles</a:t>
            </a:r>
          </a:p>
        </p:txBody>
      </p:sp>
      <p:grpSp>
        <p:nvGrpSpPr>
          <p:cNvPr id="324" name="Group 324"/>
          <p:cNvGrpSpPr/>
          <p:nvPr/>
        </p:nvGrpSpPr>
        <p:grpSpPr>
          <a:xfrm>
            <a:off x="466334" y="304447"/>
            <a:ext cx="12351501" cy="9144706"/>
            <a:chOff x="0" y="0"/>
            <a:chExt cx="12351500" cy="9144705"/>
          </a:xfrm>
        </p:grpSpPr>
        <p:pic>
          <p:nvPicPr>
            <p:cNvPr id="322" name="Screen Shot 2017-06-26 at 12.01.00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47746" y="0"/>
              <a:ext cx="3303755" cy="9144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Shape 323"/>
            <p:cNvSpPr/>
            <p:nvPr/>
          </p:nvSpPr>
          <p:spPr>
            <a:xfrm>
              <a:off x="0" y="8456497"/>
              <a:ext cx="859973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Which can be applied to current issues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creen Shot 2017-06-26 at 12.21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5806" y="571481"/>
            <a:ext cx="3195155" cy="7944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Screen Shot 2017-06-26 at 12.21.1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59" y="234959"/>
            <a:ext cx="6350001" cy="6615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Screen Shot 2017-06-26 at 12.21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8413" y="2512483"/>
            <a:ext cx="5624104" cy="6827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2"/>
      <p:bldP build="whole" bldLvl="1" animBg="1" rev="0" advAuto="0" spid="3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creen Shot 2017-06-26 at 12.24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497" y="166076"/>
            <a:ext cx="6934201" cy="54229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331" name="Screen Shot 2017-06-26 at 12.24.0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4459" y="4434560"/>
            <a:ext cx="9099359" cy="497527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sp>
        <p:nvSpPr>
          <p:cNvPr id="332" name="Shape 332"/>
          <p:cNvSpPr/>
          <p:nvPr/>
        </p:nvSpPr>
        <p:spPr>
          <a:xfrm>
            <a:off x="8167622" y="801568"/>
            <a:ext cx="4048314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i="1"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CRISPR </a:t>
            </a:r>
            <a:r>
              <a:rPr i="0"/>
              <a:t>is revolutionizing genetic engineering </a:t>
            </a:r>
          </a:p>
        </p:txBody>
      </p:sp>
      <p:sp>
        <p:nvSpPr>
          <p:cNvPr id="333" name="Shape 333"/>
          <p:cNvSpPr/>
          <p:nvPr/>
        </p:nvSpPr>
        <p:spPr>
          <a:xfrm>
            <a:off x="4306263" y="8329414"/>
            <a:ext cx="83438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p. 515</a:t>
            </a:r>
          </a:p>
        </p:txBody>
      </p:sp>
      <p:sp>
        <p:nvSpPr>
          <p:cNvPr id="334" name="Shape 334"/>
          <p:cNvSpPr/>
          <p:nvPr/>
        </p:nvSpPr>
        <p:spPr>
          <a:xfrm>
            <a:off x="402102" y="6488454"/>
            <a:ext cx="2687052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We are the only text that explains it!</a:t>
            </a:r>
          </a:p>
        </p:txBody>
      </p:sp>
      <p:pic>
        <p:nvPicPr>
          <p:cNvPr id="335" name="Screen Shot 2017-07-18 at 2.08.2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416" y="120064"/>
            <a:ext cx="8014362" cy="843101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5"/>
      <p:bldP build="whole" bldLvl="1" animBg="1" rev="0" advAuto="0" spid="335" grpId="2"/>
      <p:bldP build="whole" bldLvl="1" animBg="1" rev="0" advAuto="0" spid="335" grpId="3"/>
      <p:bldP build="whole" bldLvl="1" animBg="1" rev="0" advAuto="0" spid="331" grpId="4"/>
      <p:bldP build="whole" bldLvl="1" animBg="1" rev="0" advAuto="0" spid="3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creen Shot 2017-06-26 at 1.43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8489" y="882678"/>
            <a:ext cx="4890257" cy="67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creen Shot 2017-06-26 at 1.42.2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040" y="4062944"/>
            <a:ext cx="6736219" cy="4947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Screen Shot 2017-06-26 at 1.49.2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446" y="400970"/>
            <a:ext cx="6076597" cy="3350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/>
        </p:nvSpPr>
        <p:spPr>
          <a:xfrm>
            <a:off x="3723754" y="209735"/>
            <a:ext cx="5879945" cy="76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 sz="3000"/>
            </a:pPr>
            <a:r>
              <a:rPr sz="3600"/>
              <a:t>Diversity of Life Handbook</a:t>
            </a:r>
          </a:p>
        </p:txBody>
      </p:sp>
      <p:pic>
        <p:nvPicPr>
          <p:cNvPr id="342" name="Screen Shot 2017-06-26 at 1.13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5811" y="1290278"/>
            <a:ext cx="5776313" cy="7173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creen Shot 2017-06-26 at 1.13.1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273" y="1290278"/>
            <a:ext cx="5879946" cy="7173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creen Shot 2017-06-26 at 1.14.5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4018" y="1040155"/>
            <a:ext cx="6457947" cy="8218387"/>
          </a:xfrm>
          <a:prstGeom prst="rect">
            <a:avLst/>
          </a:prstGeom>
          <a:ln w="25400">
            <a:solidFill>
              <a:schemeClr val="accent6">
                <a:hueOff val="178658"/>
                <a:satOff val="-2415"/>
                <a:lumOff val="-35555"/>
              </a:schemeClr>
            </a:solidFill>
            <a:miter lim="400000"/>
          </a:ln>
          <a:effectLst>
            <a:outerShdw sx="100000" sy="100000" kx="0" ky="0" algn="b" rotWithShape="0" blurRad="114300" dist="127000" dir="3119994">
              <a:srgbClr val="141414">
                <a:alpha val="75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creen Shot 2017-06-26 at 1.28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042" y="365048"/>
            <a:ext cx="7093972" cy="594854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7866837" y="287507"/>
            <a:ext cx="4339625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sz="3100">
                <a:solidFill>
                  <a:srgbClr val="FFFDE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FB00"/>
                </a:solidFill>
              </a:rPr>
              <a:t>The Narrative:</a:t>
            </a:r>
            <a:br/>
            <a:r>
              <a:t>It matters for student interest and understanding!</a:t>
            </a:r>
          </a:p>
        </p:txBody>
      </p:sp>
      <p:sp>
        <p:nvSpPr>
          <p:cNvPr id="348" name="Shape 348"/>
          <p:cNvSpPr/>
          <p:nvPr/>
        </p:nvSpPr>
        <p:spPr>
          <a:xfrm>
            <a:off x="815492" y="7294662"/>
            <a:ext cx="4339625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 sz="3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Our conversational writing style is unique and student-friendly</a:t>
            </a:r>
          </a:p>
        </p:txBody>
      </p:sp>
      <p:sp>
        <p:nvSpPr>
          <p:cNvPr id="349" name="Shape 349"/>
          <p:cNvSpPr/>
          <p:nvPr/>
        </p:nvSpPr>
        <p:spPr>
          <a:xfrm>
            <a:off x="498086" y="3677123"/>
            <a:ext cx="9423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p. 412</a:t>
            </a:r>
          </a:p>
        </p:txBody>
      </p:sp>
      <p:grpSp>
        <p:nvGrpSpPr>
          <p:cNvPr id="354" name="Group 354"/>
          <p:cNvGrpSpPr/>
          <p:nvPr/>
        </p:nvGrpSpPr>
        <p:grpSpPr>
          <a:xfrm>
            <a:off x="6116022" y="2615658"/>
            <a:ext cx="6360312" cy="6858347"/>
            <a:chOff x="0" y="0"/>
            <a:chExt cx="6360310" cy="6858345"/>
          </a:xfrm>
        </p:grpSpPr>
        <p:grpSp>
          <p:nvGrpSpPr>
            <p:cNvPr id="352" name="Group 352"/>
            <p:cNvGrpSpPr/>
            <p:nvPr/>
          </p:nvGrpSpPr>
          <p:grpSpPr>
            <a:xfrm>
              <a:off x="0" y="0"/>
              <a:ext cx="6360311" cy="6858346"/>
              <a:chOff x="0" y="0"/>
              <a:chExt cx="6360310" cy="6858345"/>
            </a:xfrm>
          </p:grpSpPr>
          <p:pic>
            <p:nvPicPr>
              <p:cNvPr id="350" name="Screen Shot 2017-06-26 at 1.31.27 PM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6360311" cy="68583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1" name="Screen Shot 2017-06-26 at 1.32.13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01706" y="134709"/>
                <a:ext cx="2501901" cy="901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3" name="Shape 353"/>
            <p:cNvSpPr/>
            <p:nvPr/>
          </p:nvSpPr>
          <p:spPr>
            <a:xfrm>
              <a:off x="5305142" y="2864047"/>
              <a:ext cx="94239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b="1" sz="2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p. 682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" grpId="1"/>
      <p:bldP build="whole" bldLvl="1" animBg="1" rev="0" advAuto="0" spid="35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6667500" y="431800"/>
            <a:ext cx="40640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1982: I’m just an innocent Cell Biologist, working in my lab... and the phone rings.</a:t>
            </a:r>
          </a:p>
        </p:txBody>
      </p:sp>
      <p:pic>
        <p:nvPicPr>
          <p:cNvPr id="244" name="Ken-19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226" y="5027676"/>
            <a:ext cx="5189159" cy="3924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39700" dir="2700000">
              <a:srgbClr val="000000">
                <a:alpha val="75000"/>
              </a:srgbClr>
            </a:outerShdw>
          </a:effectLst>
        </p:spPr>
      </p:pic>
      <p:grpSp>
        <p:nvGrpSpPr>
          <p:cNvPr id="247" name="Group 247"/>
          <p:cNvGrpSpPr/>
          <p:nvPr/>
        </p:nvGrpSpPr>
        <p:grpSpPr>
          <a:xfrm>
            <a:off x="479698" y="526599"/>
            <a:ext cx="3557911" cy="4763009"/>
            <a:chOff x="0" y="0"/>
            <a:chExt cx="3557909" cy="4763007"/>
          </a:xfrm>
        </p:grpSpPr>
        <p:pic>
          <p:nvPicPr>
            <p:cNvPr id="245" name="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57910" cy="476300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1397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246" name="Shape 246"/>
            <p:cNvSpPr/>
            <p:nvPr/>
          </p:nvSpPr>
          <p:spPr>
            <a:xfrm>
              <a:off x="319004" y="3810332"/>
              <a:ext cx="2921001" cy="495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b="1" sz="3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Joe Levine</a:t>
              </a:r>
            </a:p>
          </p:txBody>
        </p:sp>
      </p:grpSp>
      <p:sp>
        <p:nvSpPr>
          <p:cNvPr id="248" name="Shape 248"/>
          <p:cNvSpPr/>
          <p:nvPr/>
        </p:nvSpPr>
        <p:spPr>
          <a:xfrm>
            <a:off x="6048238" y="404367"/>
            <a:ext cx="52959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Joe Levine: “Want to write a HS Biology textbook?”</a:t>
            </a:r>
          </a:p>
        </p:txBody>
      </p:sp>
      <p:sp>
        <p:nvSpPr>
          <p:cNvPr id="249" name="Shape 249"/>
          <p:cNvSpPr/>
          <p:nvPr/>
        </p:nvSpPr>
        <p:spPr>
          <a:xfrm>
            <a:off x="5943600" y="2130551"/>
            <a:ext cx="5803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1" sz="3200">
                <a:solidFill>
                  <a:srgbClr val="F4A4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Ken: “Whaddayou, nuts?”</a:t>
            </a:r>
          </a:p>
        </p:txBody>
      </p:sp>
      <p:grpSp>
        <p:nvGrpSpPr>
          <p:cNvPr id="252" name="Group 252"/>
          <p:cNvGrpSpPr/>
          <p:nvPr/>
        </p:nvGrpSpPr>
        <p:grpSpPr>
          <a:xfrm>
            <a:off x="7410312" y="3501135"/>
            <a:ext cx="4429523" cy="5443868"/>
            <a:chOff x="0" y="0"/>
            <a:chExt cx="4429521" cy="5443866"/>
          </a:xfrm>
        </p:grpSpPr>
        <p:sp>
          <p:nvSpPr>
            <p:cNvPr id="250" name="Shape 250"/>
            <p:cNvSpPr/>
            <p:nvPr/>
          </p:nvSpPr>
          <p:spPr>
            <a:xfrm>
              <a:off x="-1" y="4885661"/>
              <a:ext cx="4429523" cy="558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… a </a:t>
              </a:r>
              <a:r>
                <a:rPr i="1"/>
                <a:t>mere</a:t>
              </a:r>
              <a:r>
                <a:t> 8 years later</a:t>
              </a:r>
            </a:p>
          </p:txBody>
        </p:sp>
        <p:pic>
          <p:nvPicPr>
            <p:cNvPr id="251" name="Screen Shot 2017-07-18 at 9.58.05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2183" y="0"/>
              <a:ext cx="3785155" cy="4644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2"/>
      <p:bldP build="whole" bldLvl="1" animBg="1" rev="0" advAuto="0" spid="252" grpId="5"/>
      <p:bldP build="whole" bldLvl="1" animBg="1" rev="0" advAuto="0" spid="243" grpId="1"/>
      <p:bldP build="whole" bldLvl="1" animBg="1" rev="0" advAuto="0" spid="248" grpId="3"/>
      <p:bldP build="whole" bldLvl="1" animBg="1" rev="0" advAuto="0" spid="249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creen Shot 2017-07-17 at 3.37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6916" y="324685"/>
            <a:ext cx="9690968" cy="91042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" name="Group 359"/>
          <p:cNvGrpSpPr/>
          <p:nvPr/>
        </p:nvGrpSpPr>
        <p:grpSpPr>
          <a:xfrm>
            <a:off x="3575163" y="4965783"/>
            <a:ext cx="4955258" cy="4454865"/>
            <a:chOff x="0" y="0"/>
            <a:chExt cx="4955256" cy="4454864"/>
          </a:xfrm>
        </p:grpSpPr>
        <p:sp>
          <p:nvSpPr>
            <p:cNvPr id="357" name="Shape 357"/>
            <p:cNvSpPr/>
            <p:nvPr/>
          </p:nvSpPr>
          <p:spPr>
            <a:xfrm>
              <a:off x="2463676" y="1427690"/>
              <a:ext cx="2491582" cy="3027175"/>
            </a:xfrm>
            <a:prstGeom prst="roundRect">
              <a:avLst>
                <a:gd name="adj" fmla="val 15000"/>
              </a:avLst>
            </a:prstGeom>
            <a:noFill/>
            <a:ln w="152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58" name="Shape 358"/>
            <p:cNvSpPr/>
            <p:nvPr/>
          </p:nvSpPr>
          <p:spPr>
            <a:xfrm rot="1680000">
              <a:off x="28977" y="559146"/>
              <a:ext cx="2572735" cy="764901"/>
            </a:xfrm>
            <a:prstGeom prst="rightArrow">
              <a:avLst>
                <a:gd name="adj1" fmla="val 32000"/>
                <a:gd name="adj2" fmla="val 106262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creen Shot 2017-07-17 at 3.37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3700" y="1612900"/>
            <a:ext cx="9677400" cy="652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4775959" y="7136247"/>
            <a:ext cx="420498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miller</a:t>
            </a:r>
            <a:r>
              <a:rPr>
                <a:solidFill>
                  <a:srgbClr val="FF2600"/>
                </a:solidFill>
              </a:rPr>
              <a:t>and</a:t>
            </a:r>
            <a:r>
              <a:t>levine.com/</a:t>
            </a:r>
            <a:r>
              <a:rPr>
                <a:solidFill>
                  <a:srgbClr val="9F9D00"/>
                </a:solidFill>
              </a:rPr>
              <a:t>beebook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dropped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3524" y="3905203"/>
            <a:ext cx="3302001" cy="4318001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365" name="Screen shot 2010-03-19 at 9.29.0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0820" y="393700"/>
            <a:ext cx="8122565" cy="2603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61999"/>
              </a:srgbClr>
            </a:outerShdw>
          </a:effectLst>
        </p:spPr>
      </p:pic>
      <p:pic>
        <p:nvPicPr>
          <p:cNvPr id="366" name="Screen shot 2010-03-19 at 9.30.0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400" y="3314700"/>
            <a:ext cx="2696786" cy="312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61999"/>
              </a:srgbClr>
            </a:outerShdw>
          </a:effectLst>
        </p:spPr>
      </p:pic>
      <p:sp>
        <p:nvSpPr>
          <p:cNvPr id="367" name="Shape 367"/>
          <p:cNvSpPr/>
          <p:nvPr/>
        </p:nvSpPr>
        <p:spPr>
          <a:xfrm>
            <a:off x="599840" y="8509000"/>
            <a:ext cx="432284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6896" marR="57798">
              <a:lnSpc>
                <a:spcPts val="4000"/>
              </a:lnSpc>
              <a:buClr>
                <a:srgbClr val="922F63"/>
              </a:buClr>
              <a:buFont typeface="Lucida Grande"/>
              <a:tabLst>
                <a:tab pos="1066800" algn="l"/>
              </a:tabLst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miller</a:t>
            </a:r>
            <a:r>
              <a:rPr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</a:rPr>
              <a:t>and</a:t>
            </a:r>
            <a:r>
              <a:rPr>
                <a:uFill>
                  <a:solidFill>
                    <a:srgbClr val="FFFFFF"/>
                  </a:solidFill>
                </a:uFill>
              </a:rPr>
              <a:t>levine.com</a:t>
            </a:r>
          </a:p>
        </p:txBody>
      </p:sp>
      <p:sp>
        <p:nvSpPr>
          <p:cNvPr id="368" name="Shape 368"/>
          <p:cNvSpPr/>
          <p:nvPr/>
        </p:nvSpPr>
        <p:spPr>
          <a:xfrm>
            <a:off x="473575" y="6699249"/>
            <a:ext cx="4575375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1" sz="3200">
                <a:solidFill>
                  <a:srgbClr val="FFFDE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hlinkClick r:id="rId5" invalidUrl="" action="" tgtFrame="" tooltip="" history="1" highlightClick="0" endSnd="0"/>
              </a:rPr>
              <a:t>ken.miller@brown.edu</a:t>
            </a:r>
          </a:p>
          <a:p>
            <a:pPr defTabSz="457200">
              <a:defRPr b="1" sz="3200">
                <a:solidFill>
                  <a:srgbClr val="FFFDE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401-863-3410</a:t>
            </a:r>
          </a:p>
          <a:p>
            <a:pPr defTabSz="457200">
              <a:defRPr b="1" sz="3200">
                <a:solidFill>
                  <a:srgbClr val="FFFDE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hlinkClick r:id="rId6" invalidUrl="" action="" tgtFrame="" tooltip="" history="1" highlightClick="0" endSnd="0"/>
              </a:rPr>
              <a:t>levinejs@me.com</a:t>
            </a:r>
          </a:p>
        </p:txBody>
      </p:sp>
      <p:pic>
        <p:nvPicPr>
          <p:cNvPr id="369" name="image1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51831" y="4268049"/>
            <a:ext cx="3697986" cy="486906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76200" dist="50800" dir="2820000">
              <a:srgbClr val="000000">
                <a:alpha val="52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title"/>
          </p:nvPr>
        </p:nvSpPr>
        <p:spPr>
          <a:xfrm>
            <a:off x="665480" y="1664641"/>
            <a:ext cx="11673841" cy="1170001"/>
          </a:xfrm>
          <a:prstGeom prst="rect">
            <a:avLst/>
          </a:prstGeom>
        </p:spPr>
        <p:txBody>
          <a:bodyPr/>
          <a:lstStyle/>
          <a:p>
            <a:pPr/>
            <a:r>
              <a:t>Images </a:t>
            </a:r>
          </a:p>
        </p:txBody>
      </p:sp>
      <p:sp>
        <p:nvSpPr>
          <p:cNvPr id="372" name="Shape 372"/>
          <p:cNvSpPr/>
          <p:nvPr>
            <p:ph type="sldNum" sz="quarter" idx="2"/>
          </p:nvPr>
        </p:nvSpPr>
        <p:spPr>
          <a:xfrm>
            <a:off x="12145183" y="8154454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3" name="image1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494055"/>
            <a:ext cx="13004801" cy="5383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title"/>
          </p:nvPr>
        </p:nvSpPr>
        <p:spPr>
          <a:xfrm>
            <a:off x="665480" y="1664641"/>
            <a:ext cx="11673841" cy="1170001"/>
          </a:xfrm>
          <a:prstGeom prst="rect">
            <a:avLst/>
          </a:prstGeom>
        </p:spPr>
        <p:txBody>
          <a:bodyPr/>
          <a:lstStyle/>
          <a:p>
            <a:pPr/>
            <a:r>
              <a:t>Images </a:t>
            </a:r>
          </a:p>
        </p:txBody>
      </p:sp>
      <p:sp>
        <p:nvSpPr>
          <p:cNvPr id="378" name="Shape 378"/>
          <p:cNvSpPr/>
          <p:nvPr>
            <p:ph type="sldNum" sz="quarter" idx="2"/>
          </p:nvPr>
        </p:nvSpPr>
        <p:spPr>
          <a:xfrm>
            <a:off x="12145183" y="8154454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9" name="image1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543203"/>
            <a:ext cx="13004801" cy="4411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creen Shot 2017-06-26 at 11.24.2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9286" y="3067320"/>
            <a:ext cx="8360565" cy="613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Screen Shot 2017-06-26 at 11.26.13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0643" y="421742"/>
            <a:ext cx="4315988" cy="6004853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5888569" y="572358"/>
            <a:ext cx="6392537" cy="205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sz="2700">
                <a:solidFill>
                  <a:srgbClr val="FFFD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B00"/>
                </a:solidFill>
              </a:rPr>
              <a:t>Joe Levine</a:t>
            </a:r>
            <a:r>
              <a:t> is an expert in scientific communication who has worked extensively in public media (PBS, Discovery Channel, museums, aquarium design, etc…)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58596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3646" y="3831403"/>
            <a:ext cx="5346701" cy="3362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" y="215900"/>
            <a:ext cx="4521200" cy="4991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14300" dir="2700000">
              <a:srgbClr val="000000">
                <a:alpha val="75000"/>
              </a:srgbClr>
            </a:outerShdw>
          </a:effectLst>
        </p:spPr>
      </p:pic>
      <p:pic>
        <p:nvPicPr>
          <p:cNvPr id="260" name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6346" y="532431"/>
            <a:ext cx="2513933" cy="3098119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76200" dir="3120003">
              <a:srgbClr val="141414">
                <a:alpha val="60998"/>
              </a:srgbClr>
            </a:outerShdw>
          </a:effectLst>
        </p:spPr>
      </p:pic>
      <p:grpSp>
        <p:nvGrpSpPr>
          <p:cNvPr id="263" name="Group 263"/>
          <p:cNvGrpSpPr/>
          <p:nvPr/>
        </p:nvGrpSpPr>
        <p:grpSpPr>
          <a:xfrm>
            <a:off x="8411424" y="569070"/>
            <a:ext cx="3903474" cy="3679445"/>
            <a:chOff x="0" y="0"/>
            <a:chExt cx="3903472" cy="3679444"/>
          </a:xfrm>
        </p:grpSpPr>
        <p:pic>
          <p:nvPicPr>
            <p:cNvPr id="261" name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076195"/>
              <a:ext cx="3903473" cy="1603250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62" name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903473" cy="208483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4" name="FDG-newcover-sma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6801" y="3959126"/>
            <a:ext cx="2804008" cy="4215357"/>
          </a:xfrm>
          <a:prstGeom prst="rect">
            <a:avLst/>
          </a:prstGeom>
          <a:ln w="25400">
            <a:solidFill>
              <a:srgbClr val="4B342B"/>
            </a:solidFill>
          </a:ln>
          <a:effectLst>
            <a:outerShdw sx="100000" sy="100000" kx="0" ky="0" algn="b" rotWithShape="0" blurRad="127000" dist="114300" dir="2700000">
              <a:srgbClr val="000000">
                <a:alpha val="75000"/>
              </a:srgbClr>
            </a:outerShdw>
          </a:effectLst>
        </p:spPr>
      </p:pic>
      <p:pic>
        <p:nvPicPr>
          <p:cNvPr id="265" name="onlytheory.front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982" y="5461047"/>
            <a:ext cx="2668244" cy="4042388"/>
          </a:xfrm>
          <a:prstGeom prst="rect">
            <a:avLst/>
          </a:prstGeom>
          <a:ln w="25400">
            <a:solidFill>
              <a:srgbClr val="4B342B"/>
            </a:solidFill>
          </a:ln>
          <a:effectLst>
            <a:outerShdw sx="100000" sy="100000" kx="0" ky="0" algn="b" rotWithShape="0" blurRad="152400" dist="152400" dir="2700000">
              <a:srgbClr val="000000">
                <a:alpha val="66000"/>
              </a:srgbClr>
            </a:outerShdw>
          </a:effectLst>
        </p:spPr>
      </p:pic>
      <p:pic>
        <p:nvPicPr>
          <p:cNvPr id="266" name="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48457" y="5207756"/>
            <a:ext cx="2829407" cy="3826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HumanInstinct_5b copy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28876" y="5272116"/>
            <a:ext cx="2747048" cy="414747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01600" dist="88900" dir="3720000">
              <a:srgbClr val="000000">
                <a:alpha val="9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3"/>
      <p:bldP build="whole" bldLvl="1" animBg="1" rev="0" advAuto="0" spid="264" grpId="1"/>
      <p:bldP build="whole" bldLvl="1" animBg="1" rev="0" advAuto="0" spid="26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58596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215900"/>
            <a:ext cx="3302000" cy="3810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14300" dir="2700000">
              <a:srgbClr val="000000">
                <a:alpha val="75000"/>
              </a:srgbClr>
            </a:outerShdw>
          </a:effectLst>
        </p:spPr>
      </p:pic>
      <p:pic>
        <p:nvPicPr>
          <p:cNvPr id="27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943" y="3022600"/>
            <a:ext cx="7270009" cy="4612640"/>
          </a:xfrm>
          <a:prstGeom prst="rect">
            <a:avLst/>
          </a:prstGeom>
          <a:effectLst>
            <a:outerShdw sx="100000" sy="100000" kx="0" ky="0" algn="b" rotWithShape="0" blurRad="127000" dist="152400" dir="2700000">
              <a:srgbClr val="000000">
                <a:alpha val="75000"/>
              </a:srgbClr>
            </a:outerShdw>
          </a:effectLst>
        </p:spPr>
      </p:pic>
      <p:pic>
        <p:nvPicPr>
          <p:cNvPr id="271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8300" y="50800"/>
            <a:ext cx="6982793" cy="3835400"/>
          </a:xfrm>
          <a:prstGeom prst="rect">
            <a:avLst/>
          </a:prstGeom>
          <a:effectLst>
            <a:outerShdw sx="100000" sy="100000" kx="0" ky="0" algn="b" rotWithShape="0" blurRad="127000" dist="152400" dir="2700000">
              <a:srgbClr val="000000">
                <a:alpha val="75000"/>
              </a:srgbClr>
            </a:outerShdw>
          </a:effectLst>
        </p:spPr>
      </p:pic>
      <p:pic>
        <p:nvPicPr>
          <p:cNvPr id="272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29300" y="5461000"/>
            <a:ext cx="6225258" cy="3778402"/>
          </a:xfrm>
          <a:prstGeom prst="rect">
            <a:avLst/>
          </a:prstGeom>
          <a:effectLst>
            <a:outerShdw sx="100000" sy="100000" kx="0" ky="0" algn="b" rotWithShape="0" blurRad="127000" dist="152400" dir="2700000">
              <a:srgbClr val="000000">
                <a:alpha val="75000"/>
              </a:srgbClr>
            </a:outerShdw>
          </a:effectLst>
        </p:spPr>
      </p:pic>
      <p:pic>
        <p:nvPicPr>
          <p:cNvPr id="273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700" y="6210300"/>
            <a:ext cx="6773456" cy="3357316"/>
          </a:xfrm>
          <a:prstGeom prst="rect">
            <a:avLst/>
          </a:prstGeom>
          <a:effectLst>
            <a:outerShdw sx="100000" sy="100000" kx="0" ky="0" algn="b" rotWithShape="0" blurRad="127000" dist="152400" dir="2700000">
              <a:srgbClr val="000000">
                <a:alpha val="75000"/>
              </a:srgbClr>
            </a:outerShdw>
          </a:effectLst>
        </p:spPr>
      </p:pic>
      <p:pic>
        <p:nvPicPr>
          <p:cNvPr id="274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97600" y="3048000"/>
            <a:ext cx="6673143" cy="4027424"/>
          </a:xfrm>
          <a:prstGeom prst="rect">
            <a:avLst/>
          </a:prstGeom>
          <a:effectLst>
            <a:outerShdw sx="100000" sy="100000" kx="0" ky="0" algn="b" rotWithShape="0" blurRad="127000" dist="1524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3"/>
      <p:bldP build="whole" bldLvl="1" animBg="1" rev="0" advAuto="0" spid="273" grpId="4"/>
      <p:bldP build="whole" bldLvl="1" animBg="1" rev="0" advAuto="0" spid="274" grpId="5"/>
      <p:bldP build="whole" bldLvl="1" animBg="1" rev="0" advAuto="0" spid="270" grpId="1"/>
      <p:bldP build="whole" bldLvl="1" animBg="1" rev="0" advAuto="0" spid="27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119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424" y="1863207"/>
            <a:ext cx="5592064" cy="55810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52400" dir="2700000">
              <a:srgbClr val="030303">
                <a:alpha val="75000"/>
              </a:srgbClr>
            </a:outerShdw>
          </a:effectLst>
        </p:spPr>
      </p:pic>
      <p:sp>
        <p:nvSpPr>
          <p:cNvPr id="277" name="Shape 277"/>
          <p:cNvSpPr/>
          <p:nvPr/>
        </p:nvSpPr>
        <p:spPr>
          <a:xfrm>
            <a:off x="6530975" y="4988559"/>
            <a:ext cx="5933440" cy="335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88900" dir="2700000">
              <a:srgbClr val="030303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Eleven Parents, objecting to the Board’s ID policy, filed a First Amendment lawsuit against the Board in December, 2004.</a:t>
            </a:r>
          </a:p>
        </p:txBody>
      </p:sp>
      <p:pic>
        <p:nvPicPr>
          <p:cNvPr id="278" name="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3141" y="4990591"/>
            <a:ext cx="6503980" cy="422656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30303">
                <a:alpha val="66000"/>
              </a:srgbClr>
            </a:outerShdw>
          </a:effectLst>
        </p:spPr>
      </p:pic>
      <p:pic>
        <p:nvPicPr>
          <p:cNvPr id="279" name="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376" y="469657"/>
            <a:ext cx="6502400" cy="39031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30303">
                <a:alpha val="66000"/>
              </a:srgbClr>
            </a:outerShdw>
          </a:effectLst>
        </p:spPr>
      </p:pic>
      <p:pic>
        <p:nvPicPr>
          <p:cNvPr id="280" name="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7907" y="4860544"/>
            <a:ext cx="5059133" cy="411276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30303">
                <a:alpha val="66000"/>
              </a:srgbClr>
            </a:outerShdw>
          </a:effectLst>
        </p:spPr>
      </p:pic>
      <p:pic>
        <p:nvPicPr>
          <p:cNvPr id="281" name="18judge18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71840" y="367703"/>
            <a:ext cx="2780619" cy="408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Class="entr" nodeType="afterEffect" presetSubtype="6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1"/>
      <p:bldP build="whole" bldLvl="1" animBg="1" rev="0" advAuto="0" spid="280" grpId="2"/>
      <p:bldP build="whole" bldLvl="1" animBg="1" rev="0" advAuto="0" spid="278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ken-cou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5334" y="301356"/>
            <a:ext cx="7865761" cy="55920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90500" dir="2700000">
              <a:srgbClr val="000000">
                <a:alpha val="64999"/>
              </a:srgbClr>
            </a:outerShdw>
          </a:effectLst>
        </p:spPr>
      </p:pic>
      <p:pic>
        <p:nvPicPr>
          <p:cNvPr id="286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878" y="4085854"/>
            <a:ext cx="5661729" cy="54503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2500" fill="hold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2"/>
      <p:bldP build="whole" bldLvl="1" animBg="1" rev="0" advAuto="0" spid="285" grpId="3"/>
      <p:bldP build="whole" bldLvl="1" animBg="1" rev="0" advAuto="0" spid="28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3913886" y="480568"/>
            <a:ext cx="4811522" cy="85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585216">
              <a:defRPr sz="5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Judgment Day</a:t>
            </a:r>
          </a:p>
        </p:txBody>
      </p:sp>
      <p:sp>
        <p:nvSpPr>
          <p:cNvPr id="289" name="Shape 289"/>
          <p:cNvSpPr/>
          <p:nvPr/>
        </p:nvSpPr>
        <p:spPr>
          <a:xfrm>
            <a:off x="3543808" y="8272779"/>
            <a:ext cx="55499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585216"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PBS - November 13, 2007</a:t>
            </a:r>
          </a:p>
        </p:txBody>
      </p:sp>
      <p:pic>
        <p:nvPicPr>
          <p:cNvPr id="290" name="NOVA-trailer-for-Keynote-1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80768" y="1690624"/>
            <a:ext cx="8843264" cy="663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69920" y="175791"/>
            <a:ext cx="6307328" cy="905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eabodyAwar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1376" y="3307879"/>
            <a:ext cx="3690113" cy="37147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7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58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758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10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1758"/>
                            </p:stCondLst>
                            <p:childTnLst>
                              <p:par>
                                <p:cTn id="12" presetClass="entr" nodeType="afterEffect" presetSubtype="32" presetID="23" grpId="3" fill="hold">
                                  <p:stCondLst>
                                    <p:cond delay="10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6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video>
          </p:childTnLst>
        </p:cTn>
      </p:par>
    </p:tnLst>
    <p:bldLst>
      <p:bldP build="whole" bldLvl="1" animBg="1" rev="0" advAuto="0" spid="292" grpId="5"/>
      <p:bldP build="whole" bldLvl="1" animBg="1" rev="0" advAuto="0" spid="291" grpId="4"/>
      <p:bldP build="whole" bldLvl="1" animBg="1" rev="0" advAuto="0" spid="289" grpId="2"/>
      <p:bldP build="whole" bldLvl="1" animBg="1" rev="0" advAuto="0" spid="288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119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0" y="646970"/>
            <a:ext cx="9575800" cy="84596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5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