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notesSlides/notesSlide1.xml" ContentType="application/vnd.openxmlformats-officedocument.presentationml.notesSlide+xml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media1.mov" ContentType="video/unknown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hape 4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Shape 4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40" marR="40640" defTabSz="914400">
              <a:lnSpc>
                <a:spcPct val="100000"/>
              </a:lnSpc>
              <a:buClr>
                <a:srgbClr val="000000"/>
              </a:buClr>
              <a:buFont typeface="Lucida Grande"/>
              <a:defRPr sz="10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Current battle — Dover, PA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tif"/></Relationships>
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tif"/></Relationships>
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850900" y="1270000"/>
            <a:ext cx="11303000" cy="3505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850900" y="4864100"/>
            <a:ext cx="11303000" cy="157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>
                <a:solidFill>
                  <a:srgbClr val="73BFFF"/>
                </a:solidFill>
                <a:effectLst>
                  <a:outerShdw sx="100000" sy="100000" kx="0" ky="0" algn="b" rotWithShape="0" blurRad="38100" dist="36285" dir="270000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3" name="Shape 93"/>
          <p:cNvSpPr/>
          <p:nvPr>
            <p:ph type="body" sz="quarter" idx="14"/>
          </p:nvPr>
        </p:nvSpPr>
        <p:spPr>
          <a:xfrm>
            <a:off x="1270000" y="42672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sx="100000" sy="100000" kx="0" ky="0" algn="b" rotWithShape="0" blurRad="38100" dist="54428" dir="270000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Shape 10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xfrm>
            <a:off x="1267968" y="1479296"/>
            <a:ext cx="10468865" cy="3462528"/>
          </a:xfrm>
          <a:prstGeom prst="rect">
            <a:avLst/>
          </a:prstGeom>
        </p:spPr>
        <p:txBody>
          <a:bodyPr lIns="65023" tIns="65023" rIns="65023" bIns="65023" anchor="b">
            <a:noAutofit/>
          </a:bodyPr>
          <a:lstStyle>
            <a:lvl1pPr algn="ctr" defTabSz="585216">
              <a:defRPr sz="6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1267968" y="5023103"/>
            <a:ext cx="10468865" cy="1479297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0" indent="0" algn="ctr" defTabSz="585216">
              <a:spcBef>
                <a:spcPts val="0"/>
              </a:spcBef>
              <a:buSzTx/>
              <a:buNone/>
              <a:defRPr sz="3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0" indent="0" algn="ctr" defTabSz="585216">
              <a:spcBef>
                <a:spcPts val="0"/>
              </a:spcBef>
              <a:buSzTx/>
              <a:buNone/>
              <a:defRPr sz="3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0" indent="0" algn="ctr" defTabSz="585216">
              <a:spcBef>
                <a:spcPts val="0"/>
              </a:spcBef>
              <a:buSzTx/>
              <a:buNone/>
              <a:defRPr sz="3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0" indent="0" algn="ctr" defTabSz="585216">
              <a:spcBef>
                <a:spcPts val="0"/>
              </a:spcBef>
              <a:buSzTx/>
              <a:buNone/>
              <a:defRPr sz="3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0" indent="0" algn="ctr" defTabSz="585216">
              <a:spcBef>
                <a:spcPts val="0"/>
              </a:spcBef>
              <a:buSzTx/>
              <a:buNone/>
              <a:defRPr sz="3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18" name="Shape 118"/>
          <p:cNvSpPr/>
          <p:nvPr>
            <p:ph type="sldNum" sz="quarter" idx="2"/>
          </p:nvPr>
        </p:nvSpPr>
        <p:spPr>
          <a:xfrm>
            <a:off x="6364394" y="9379711"/>
            <a:ext cx="272931" cy="364237"/>
          </a:xfrm>
          <a:prstGeom prst="rect">
            <a:avLst/>
          </a:prstGeom>
        </p:spPr>
        <p:txBody>
          <a:bodyPr lIns="48767" tIns="48767" rIns="48767" bIns="48767"/>
          <a:lstStyle>
            <a:lvl1pPr algn="ctr" defTabSz="585216">
              <a:defRPr b="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bg>
      <p:bgPr>
        <a:solidFill>
          <a:srgbClr val="0112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xfrm>
            <a:off x="975360" y="552704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R="57799" algn="ctr" defTabSz="1300480"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521405" marR="130047" indent="-476250" defTabSz="1300480">
              <a:spcBef>
                <a:spcPts val="1000"/>
              </a:spcBef>
              <a:buSzPct val="100000"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938691" marR="130047" indent="-385535" defTabSz="1300480">
              <a:spcBef>
                <a:spcPts val="900"/>
              </a:spcBef>
              <a:buSzPct val="100000"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384428" marR="130047" indent="-323272" defTabSz="1300480">
              <a:spcBef>
                <a:spcPts val="800"/>
              </a:spcBef>
              <a:buSzPct val="100000"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879599" marR="130047" indent="-310444" defTabSz="1300480">
              <a:spcBef>
                <a:spcPts val="600"/>
              </a:spcBef>
              <a:buSzPct val="100000"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387600" marR="130047" indent="-310444" defTabSz="1300480">
              <a:spcBef>
                <a:spcPts val="600"/>
              </a:spcBef>
              <a:buSzPct val="100000"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27" name="Shape 127"/>
          <p:cNvSpPr/>
          <p:nvPr>
            <p:ph type="sldNum" sz="quarter" idx="2"/>
          </p:nvPr>
        </p:nvSpPr>
        <p:spPr>
          <a:xfrm>
            <a:off x="10525478" y="8892031"/>
            <a:ext cx="320549" cy="3586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650240"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4D6E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975360" y="536448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6444" marR="57799" indent="-56444" algn="ctr" defTabSz="1300480"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74027" marR="130047" indent="-434340" defTabSz="1300480">
              <a:spcBef>
                <a:spcPts val="1100"/>
              </a:spcBef>
              <a:buClr>
                <a:srgbClr val="000000"/>
              </a:buClr>
              <a:buSzPct val="100000"/>
              <a:buFont typeface="Lucida Grande"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05595" marR="130047" indent="-359507" defTabSz="1300480">
              <a:spcBef>
                <a:spcPts val="1000"/>
              </a:spcBef>
              <a:buClr>
                <a:srgbClr val="000000"/>
              </a:buClr>
              <a:buSzPct val="100000"/>
              <a:buFont typeface="Lucida Grande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194232" marR="130047" indent="-290945" defTabSz="1300480">
              <a:spcBef>
                <a:spcPts val="800"/>
              </a:spcBef>
              <a:buClr>
                <a:srgbClr val="000000"/>
              </a:buClr>
              <a:buSzPct val="100000"/>
              <a:buFont typeface="Lucida Grande"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639887" marR="130047" indent="-279400" defTabSz="1300480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097087" marR="130047" indent="-279400" defTabSz="1300480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10530022" y="8892031"/>
            <a:ext cx="295149" cy="3078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650240">
              <a:defRPr b="0"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xfrm>
            <a:off x="1267968" y="610283"/>
            <a:ext cx="10468865" cy="2160682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420623" indent="-420623" defTabSz="1170432">
              <a:defRPr sz="6400"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xfrm>
            <a:off x="1267968" y="2770964"/>
            <a:ext cx="10468865" cy="5918552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686776" indent="-496276" defTabSz="1170432">
              <a:spcBef>
                <a:spcPts val="1100"/>
              </a:spcBef>
              <a:buSzPct val="46000"/>
              <a:buChar char="•"/>
              <a:defRPr sz="3200"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  <a:lvl2pPr marL="1232876" indent="-496276" defTabSz="1170432">
              <a:spcBef>
                <a:spcPts val="1100"/>
              </a:spcBef>
              <a:buSzPct val="46000"/>
              <a:buChar char="•"/>
              <a:defRPr sz="3200"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2pPr>
            <a:lvl3pPr marL="1791676" indent="-496276" defTabSz="1170432">
              <a:spcBef>
                <a:spcPts val="1100"/>
              </a:spcBef>
              <a:buSzPct val="46000"/>
              <a:buChar char="•"/>
              <a:defRPr sz="3200"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3pPr>
            <a:lvl4pPr marL="2337776" indent="-496276" defTabSz="1170432">
              <a:spcBef>
                <a:spcPts val="1100"/>
              </a:spcBef>
              <a:buSzPct val="46000"/>
              <a:buChar char="•"/>
              <a:defRPr sz="3200"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4pPr>
            <a:lvl5pPr marL="2909276" indent="-496276" defTabSz="1170432">
              <a:spcBef>
                <a:spcPts val="1100"/>
              </a:spcBef>
              <a:buSzPct val="46000"/>
              <a:buChar char="•"/>
              <a:defRPr sz="3200"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xfrm>
            <a:off x="6358601" y="9265919"/>
            <a:ext cx="282201" cy="3586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 sz="1200">
                <a:solidFill>
                  <a:srgbClr val="4B342B"/>
                </a:solidFill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xfrm>
            <a:off x="1267968" y="0"/>
            <a:ext cx="10468865" cy="4941825"/>
          </a:xfrm>
          <a:prstGeom prst="rect">
            <a:avLst/>
          </a:prstGeom>
        </p:spPr>
        <p:txBody>
          <a:bodyPr lIns="65023" tIns="65023" rIns="65023" bIns="65023" anchor="b">
            <a:noAutofit/>
          </a:bodyPr>
          <a:lstStyle>
            <a:lvl1pPr algn="ctr" defTabSz="1170432">
              <a:defRPr sz="70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53" name="Shape 153"/>
          <p:cNvSpPr/>
          <p:nvPr>
            <p:ph type="body" sz="half" idx="1"/>
          </p:nvPr>
        </p:nvSpPr>
        <p:spPr>
          <a:xfrm>
            <a:off x="1267968" y="5023103"/>
            <a:ext cx="10468865" cy="4730497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  <a:lvl2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2pPr>
            <a:lvl3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3pPr>
            <a:lvl4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4pPr>
            <a:lvl5pPr marL="0" indent="0" algn="ctr" defTabSz="1170432">
              <a:spcBef>
                <a:spcPts val="0"/>
              </a:spcBef>
              <a:buSzTx/>
              <a:buNone/>
              <a:defRPr sz="34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xfrm>
            <a:off x="6349679" y="9265919"/>
            <a:ext cx="305442" cy="3967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body" idx="1"/>
          </p:nvPr>
        </p:nvSpPr>
        <p:spPr>
          <a:xfrm>
            <a:off x="1267968" y="1267968"/>
            <a:ext cx="10468865" cy="7217665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1031875" indent="-714375" defTabSz="585216">
              <a:spcBef>
                <a:spcPts val="4800"/>
              </a:spcBef>
              <a:buSzPct val="171000"/>
              <a:buChar char="•"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476375" indent="-714375" defTabSz="585216">
              <a:spcBef>
                <a:spcPts val="4800"/>
              </a:spcBef>
              <a:buSzPct val="171000"/>
              <a:buChar char="•"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920875" indent="-714375" defTabSz="585216">
              <a:spcBef>
                <a:spcPts val="4800"/>
              </a:spcBef>
              <a:buSzPct val="171000"/>
              <a:buChar char="•"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365375" indent="-714375" defTabSz="585216">
              <a:spcBef>
                <a:spcPts val="4800"/>
              </a:spcBef>
              <a:buSzPct val="171000"/>
              <a:buChar char="•"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809875" indent="-714375" defTabSz="585216">
              <a:spcBef>
                <a:spcPts val="4800"/>
              </a:spcBef>
              <a:buSzPct val="171000"/>
              <a:buChar char="•"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2" name="Shape 162"/>
          <p:cNvSpPr/>
          <p:nvPr>
            <p:ph type="sldNum" sz="quarter" idx="2"/>
          </p:nvPr>
        </p:nvSpPr>
        <p:spPr>
          <a:xfrm>
            <a:off x="6321297" y="9249664"/>
            <a:ext cx="345949" cy="3713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 sz="1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">
    <p:bg>
      <p:bgPr>
        <a:solidFill>
          <a:srgbClr val="0112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xfrm>
            <a:off x="975360" y="552704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R="57799" algn="ctr" defTabSz="1300480"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521405" marR="130047" indent="-476250" defTabSz="1300480">
              <a:spcBef>
                <a:spcPts val="1000"/>
              </a:spcBef>
              <a:buSzPct val="100000"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938691" marR="130047" indent="-385535" defTabSz="1300480">
              <a:spcBef>
                <a:spcPts val="900"/>
              </a:spcBef>
              <a:buSzPct val="100000"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384428" marR="130047" indent="-323272" defTabSz="1300480">
              <a:spcBef>
                <a:spcPts val="800"/>
              </a:spcBef>
              <a:buSzPct val="100000"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879599" marR="130047" indent="-310444" defTabSz="1300480">
              <a:spcBef>
                <a:spcPts val="600"/>
              </a:spcBef>
              <a:buSzPct val="100000"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387600" marR="130047" indent="-310444" defTabSz="1300480">
              <a:spcBef>
                <a:spcPts val="600"/>
              </a:spcBef>
              <a:buSzPct val="100000"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1" name="Shape 171"/>
          <p:cNvSpPr/>
          <p:nvPr>
            <p:ph type="sldNum" sz="quarter" idx="2"/>
          </p:nvPr>
        </p:nvSpPr>
        <p:spPr>
          <a:xfrm>
            <a:off x="10525478" y="8892031"/>
            <a:ext cx="320549" cy="3586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650240"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825500" y="914400"/>
            <a:ext cx="11341100" cy="5740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xfrm>
            <a:off x="1267968" y="1641855"/>
            <a:ext cx="10468865" cy="3299969"/>
          </a:xfrm>
          <a:prstGeom prst="rect">
            <a:avLst/>
          </a:prstGeom>
        </p:spPr>
        <p:txBody>
          <a:bodyPr lIns="65023" tIns="65023" rIns="65023" bIns="65023" anchor="b">
            <a:noAutofit/>
          </a:bodyPr>
          <a:lstStyle>
            <a:lvl1pPr algn="ctr" defTabSz="585216">
              <a:defRPr sz="8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xfrm>
            <a:off x="1267968" y="5023103"/>
            <a:ext cx="10468865" cy="1137921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0" indent="0" algn="ctr" defTabSz="585216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5216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5216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5216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5216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0" name="Shape 180"/>
          <p:cNvSpPr/>
          <p:nvPr>
            <p:ph type="sldNum" sz="quarter" idx="2"/>
          </p:nvPr>
        </p:nvSpPr>
        <p:spPr>
          <a:xfrm>
            <a:off x="6321297" y="9249664"/>
            <a:ext cx="345949" cy="3713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 sz="1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2920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xfrm>
            <a:off x="975360" y="536448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6896" marR="57798" indent="-56896" algn="ctr" defTabSz="1170432"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500856" marR="130047" indent="-456406" defTabSz="1170432">
              <a:spcBef>
                <a:spcPts val="1000"/>
              </a:spcBef>
              <a:buClr>
                <a:srgbClr val="000000"/>
              </a:buClr>
              <a:buSzPct val="100000"/>
              <a:buFont typeface="Lucida Grande"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64053" marR="130047" indent="-362403" defTabSz="1170432">
              <a:spcBef>
                <a:spcPts val="1000"/>
              </a:spcBef>
              <a:buClr>
                <a:srgbClr val="000000"/>
              </a:buClr>
              <a:buSzPct val="100000"/>
              <a:buFont typeface="Lucida Grande"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311275" marR="130047" indent="-301625" defTabSz="1170432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807210" marR="130047" indent="-289560" defTabSz="1170432">
              <a:spcBef>
                <a:spcPts val="600"/>
              </a:spcBef>
              <a:buClr>
                <a:srgbClr val="000000"/>
              </a:buClr>
              <a:buSzPct val="100000"/>
              <a:buFont typeface="Lucida Grande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315210" marR="130047" indent="-289560" defTabSz="1170432">
              <a:spcBef>
                <a:spcPts val="600"/>
              </a:spcBef>
              <a:buClr>
                <a:srgbClr val="000000"/>
              </a:buClr>
              <a:buSzPct val="100000"/>
              <a:buFont typeface="Lucida Grande"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9" name="Shape 189"/>
          <p:cNvSpPr/>
          <p:nvPr>
            <p:ph type="sldNum" sz="quarter" idx="2"/>
          </p:nvPr>
        </p:nvSpPr>
        <p:spPr>
          <a:xfrm>
            <a:off x="10517885" y="8892031"/>
            <a:ext cx="320549" cy="3586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xfrm>
            <a:off x="1267968" y="633984"/>
            <a:ext cx="10468865" cy="2113280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defTabSz="585216">
              <a:defRPr sz="6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97" name="Shape 197"/>
          <p:cNvSpPr/>
          <p:nvPr>
            <p:ph type="body" idx="1"/>
          </p:nvPr>
        </p:nvSpPr>
        <p:spPr>
          <a:xfrm>
            <a:off x="1267968" y="2812288"/>
            <a:ext cx="10468865" cy="5835904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779583" indent="-538283" defTabSz="585216">
              <a:spcBef>
                <a:spcPts val="1100"/>
              </a:spcBef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325683" indent="-538283" defTabSz="585216">
              <a:spcBef>
                <a:spcPts val="1100"/>
              </a:spcBef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1884483" indent="-538283" defTabSz="585216">
              <a:spcBef>
                <a:spcPts val="1100"/>
              </a:spcBef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430583" indent="-538283" defTabSz="585216">
              <a:spcBef>
                <a:spcPts val="1100"/>
              </a:spcBef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002083" indent="-538283" defTabSz="585216">
              <a:spcBef>
                <a:spcPts val="1100"/>
              </a:spcBef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8" name="Shape 198"/>
          <p:cNvSpPr/>
          <p:nvPr>
            <p:ph type="sldNum" sz="quarter" idx="2"/>
          </p:nvPr>
        </p:nvSpPr>
        <p:spPr>
          <a:xfrm>
            <a:off x="6364394" y="9347200"/>
            <a:ext cx="272931" cy="364236"/>
          </a:xfrm>
          <a:prstGeom prst="rect">
            <a:avLst/>
          </a:prstGeom>
        </p:spPr>
        <p:txBody>
          <a:bodyPr lIns="48767" tIns="48767" rIns="48767" bIns="48767"/>
          <a:lstStyle>
            <a:lvl1pPr algn="ctr" defTabSz="585216">
              <a:defRPr b="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xfrm>
            <a:off x="1267968" y="610283"/>
            <a:ext cx="10468865" cy="2160682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420623" indent="-420623" defTabSz="1170432">
              <a:defRPr sz="6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06" name="Shape 206"/>
          <p:cNvSpPr/>
          <p:nvPr>
            <p:ph type="body" idx="1"/>
          </p:nvPr>
        </p:nvSpPr>
        <p:spPr>
          <a:xfrm>
            <a:off x="1267968" y="2770964"/>
            <a:ext cx="10468865" cy="5918552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717338" indent="-526838" defTabSz="1170432">
              <a:spcBef>
                <a:spcPts val="1100"/>
              </a:spcBef>
              <a:buSzPct val="46000"/>
              <a:buChar char="•"/>
              <a:defRPr sz="3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  <a:lvl2pPr marL="1263438" indent="-526838" defTabSz="1170432">
              <a:spcBef>
                <a:spcPts val="1100"/>
              </a:spcBef>
              <a:buSzPct val="46000"/>
              <a:buChar char="•"/>
              <a:defRPr sz="3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2pPr>
            <a:lvl3pPr marL="1822238" indent="-526838" defTabSz="1170432">
              <a:spcBef>
                <a:spcPts val="1100"/>
              </a:spcBef>
              <a:buSzPct val="46000"/>
              <a:buChar char="•"/>
              <a:defRPr sz="3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3pPr>
            <a:lvl4pPr marL="2368338" indent="-526838" defTabSz="1170432">
              <a:spcBef>
                <a:spcPts val="1100"/>
              </a:spcBef>
              <a:buSzPct val="46000"/>
              <a:buChar char="•"/>
              <a:defRPr sz="3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4pPr>
            <a:lvl5pPr marL="2939838" indent="-526838" defTabSz="1170432">
              <a:spcBef>
                <a:spcPts val="1100"/>
              </a:spcBef>
              <a:buSzPct val="46000"/>
              <a:buChar char="•"/>
              <a:defRPr sz="380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07" name="Shape 207"/>
          <p:cNvSpPr/>
          <p:nvPr>
            <p:ph type="sldNum" sz="quarter" idx="2"/>
          </p:nvPr>
        </p:nvSpPr>
        <p:spPr>
          <a:xfrm>
            <a:off x="6349679" y="9265919"/>
            <a:ext cx="305442" cy="3967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>
                <a:solidFill>
                  <a:srgbClr val="412218"/>
                </a:solidFill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4A3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title"/>
          </p:nvPr>
        </p:nvSpPr>
        <p:spPr>
          <a:xfrm>
            <a:off x="975360" y="536448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6896" marR="57798" indent="-56896" algn="ctr" defTabSz="1170432"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15" name="Shape 215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507252" marR="130047" indent="-462802" defTabSz="1170432">
              <a:spcBef>
                <a:spcPts val="1000"/>
              </a:spcBef>
              <a:buClr>
                <a:srgbClr val="000000"/>
              </a:buClr>
              <a:buSzPct val="100000"/>
              <a:buFont typeface="Lucida Grande"/>
              <a:buChar char="•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95773" marR="130047" indent="-394123" defTabSz="1170432">
              <a:spcBef>
                <a:spcPts val="1000"/>
              </a:spcBef>
              <a:buClr>
                <a:srgbClr val="000000"/>
              </a:buClr>
              <a:buSzPct val="100000"/>
              <a:buFont typeface="Lucida Grande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318357" marR="130047" indent="-308707" defTabSz="1170432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840922" marR="130047" indent="-323272" defTabSz="1170432">
              <a:spcBef>
                <a:spcPts val="600"/>
              </a:spcBef>
              <a:buClr>
                <a:srgbClr val="000000"/>
              </a:buClr>
              <a:buSzPct val="100000"/>
              <a:buFont typeface="Lucida Grande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348922" marR="130047" indent="-323272" defTabSz="1170432">
              <a:spcBef>
                <a:spcPts val="600"/>
              </a:spcBef>
              <a:buClr>
                <a:srgbClr val="000000"/>
              </a:buClr>
              <a:buSzPct val="100000"/>
              <a:buFont typeface="Lucida Grande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16" name="Shape 216"/>
          <p:cNvSpPr/>
          <p:nvPr>
            <p:ph type="sldNum" sz="quarter" idx="2"/>
          </p:nvPr>
        </p:nvSpPr>
        <p:spPr>
          <a:xfrm>
            <a:off x="10505185" y="8892031"/>
            <a:ext cx="345949" cy="3713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2920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xfrm>
            <a:off x="975360" y="536448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6444" marR="57797" indent="-56444" algn="ctr" defTabSz="1300480"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514744" marR="130047" indent="-470647" defTabSz="1300480">
              <a:spcBef>
                <a:spcPts val="1100"/>
              </a:spcBef>
              <a:buClr>
                <a:srgbClr val="000000"/>
              </a:buClr>
              <a:buSzPct val="100000"/>
              <a:buFont typeface="Lucida Grande"/>
              <a:buChar char="•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97819" marR="130047" indent="-402166" defTabSz="1300480">
              <a:spcBef>
                <a:spcPts val="1000"/>
              </a:spcBef>
              <a:buClr>
                <a:srgbClr val="000000"/>
              </a:buClr>
              <a:buSzPct val="100000"/>
              <a:buFont typeface="Lucida Grande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316268" marR="130047" indent="-312615" defTabSz="1300480">
              <a:spcBef>
                <a:spcPts val="800"/>
              </a:spcBef>
              <a:buClr>
                <a:srgbClr val="000000"/>
              </a:buClr>
              <a:buSzPct val="100000"/>
              <a:buFont typeface="Lucida Grande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834925" marR="130047" indent="-323272" defTabSz="1300480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342925" marR="130047" indent="-323272" defTabSz="1300480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25" name="Shape 225"/>
          <p:cNvSpPr/>
          <p:nvPr>
            <p:ph type="sldNum" sz="quarter" idx="2"/>
          </p:nvPr>
        </p:nvSpPr>
        <p:spPr>
          <a:xfrm>
            <a:off x="10505412" y="8892031"/>
            <a:ext cx="345949" cy="3713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650240">
              <a:defRPr b="0"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title"/>
          </p:nvPr>
        </p:nvSpPr>
        <p:spPr>
          <a:xfrm>
            <a:off x="1267968" y="247904"/>
            <a:ext cx="10468865" cy="24607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1170432">
              <a:defRPr sz="7600">
                <a:solidFill>
                  <a:srgbClr val="70B3E3"/>
                </a:solidFill>
                <a:uFill>
                  <a:solidFill>
                    <a:srgbClr val="70B3E3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33" name="Shape 233"/>
          <p:cNvSpPr/>
          <p:nvPr>
            <p:ph type="body" idx="1"/>
          </p:nvPr>
        </p:nvSpPr>
        <p:spPr>
          <a:xfrm>
            <a:off x="1267968" y="2708655"/>
            <a:ext cx="10468865" cy="5829810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592511" indent="-452811" defTabSz="1170432">
              <a:spcBef>
                <a:spcPts val="2800"/>
              </a:spcBef>
              <a:buClr>
                <a:srgbClr val="969696"/>
              </a:buClr>
              <a:buSzPct val="76000"/>
              <a:buFont typeface="Lucida Grande"/>
              <a:buChar char="•"/>
              <a:defRPr sz="34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  <a:lvl2pPr marL="897311" indent="-452811" defTabSz="1170432">
              <a:spcBef>
                <a:spcPts val="2800"/>
              </a:spcBef>
              <a:buClr>
                <a:srgbClr val="969696"/>
              </a:buClr>
              <a:buSzPct val="76000"/>
              <a:buFont typeface="Lucida Grande"/>
              <a:buChar char="•"/>
              <a:defRPr sz="34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2pPr>
            <a:lvl3pPr marL="1202111" indent="-452811" defTabSz="1170432">
              <a:spcBef>
                <a:spcPts val="2800"/>
              </a:spcBef>
              <a:buClr>
                <a:srgbClr val="969696"/>
              </a:buClr>
              <a:buSzPct val="76000"/>
              <a:buFont typeface="Lucida Grande"/>
              <a:buChar char="•"/>
              <a:defRPr sz="34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3pPr>
            <a:lvl4pPr marL="1532311" indent="-452811" defTabSz="1170432">
              <a:spcBef>
                <a:spcPts val="2800"/>
              </a:spcBef>
              <a:buClr>
                <a:srgbClr val="969696"/>
              </a:buClr>
              <a:buSzPct val="76000"/>
              <a:buFont typeface="Lucida Grande"/>
              <a:buChar char="•"/>
              <a:defRPr sz="34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4pPr>
            <a:lvl5pPr marL="1837111" indent="-452811" defTabSz="1170432">
              <a:spcBef>
                <a:spcPts val="2800"/>
              </a:spcBef>
              <a:buClr>
                <a:srgbClr val="969696"/>
              </a:buClr>
              <a:buSzPct val="76000"/>
              <a:buFont typeface="Lucida Grande"/>
              <a:buChar char="•"/>
              <a:defRPr sz="3400">
                <a:solidFill>
                  <a:srgbClr val="969696"/>
                </a:solidFill>
                <a:uFill>
                  <a:solidFill>
                    <a:srgbClr val="969696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34" name="Shape 234"/>
          <p:cNvSpPr/>
          <p:nvPr>
            <p:ph type="sldNum" sz="quarter" idx="2"/>
          </p:nvPr>
        </p:nvSpPr>
        <p:spPr>
          <a:xfrm>
            <a:off x="6349520" y="9265919"/>
            <a:ext cx="305443" cy="3967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>
                <a:solidFill>
                  <a:srgbClr val="959595"/>
                </a:solidFill>
                <a:uFill>
                  <a:solidFill>
                    <a:srgbClr val="959595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21E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title"/>
          </p:nvPr>
        </p:nvSpPr>
        <p:spPr>
          <a:xfrm>
            <a:off x="975360" y="536448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R="57799" algn="ctr" defTabSz="1300480"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42" name="Shape 242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502724" marR="130047" indent="-457569" defTabSz="1300480">
              <a:spcBef>
                <a:spcPts val="1000"/>
              </a:spcBef>
              <a:buSzPct val="100000"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909189" marR="130047" indent="-356034" defTabSz="1300480">
              <a:spcBef>
                <a:spcPts val="9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359277" marR="130047" indent="-298122" defTabSz="1300480">
              <a:spcBef>
                <a:spcPts val="800"/>
              </a:spcBef>
              <a:buSzPct val="100000"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858713" marR="130047" indent="-289559" defTabSz="1300480">
              <a:spcBef>
                <a:spcPts val="6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366716" marR="130047" indent="-289560" defTabSz="1300480">
              <a:spcBef>
                <a:spcPts val="600"/>
              </a:spcBef>
              <a:buSzPct val="100000"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43" name="Shape 243"/>
          <p:cNvSpPr/>
          <p:nvPr>
            <p:ph type="sldNum" sz="quarter" idx="2"/>
          </p:nvPr>
        </p:nvSpPr>
        <p:spPr>
          <a:xfrm>
            <a:off x="10518112" y="8892031"/>
            <a:ext cx="320549" cy="3586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650240"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body" idx="1"/>
          </p:nvPr>
        </p:nvSpPr>
        <p:spPr>
          <a:xfrm>
            <a:off x="1267968" y="1267968"/>
            <a:ext cx="10468865" cy="7217665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1031875" indent="-714375" defTabSz="585216">
              <a:spcBef>
                <a:spcPts val="48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1pPr>
            <a:lvl2pPr marL="1476375" indent="-714375" defTabSz="585216">
              <a:spcBef>
                <a:spcPts val="48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2pPr>
            <a:lvl3pPr marL="1920875" indent="-714375" defTabSz="585216">
              <a:spcBef>
                <a:spcPts val="48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3pPr>
            <a:lvl4pPr marL="2365375" indent="-714375" defTabSz="585216">
              <a:spcBef>
                <a:spcPts val="48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4pPr>
            <a:lvl5pPr marL="2809875" indent="-714375" defTabSz="585216">
              <a:spcBef>
                <a:spcPts val="48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51" name="Shape 251"/>
          <p:cNvSpPr/>
          <p:nvPr>
            <p:ph type="sldNum" sz="quarter" idx="2"/>
          </p:nvPr>
        </p:nvSpPr>
        <p:spPr>
          <a:xfrm>
            <a:off x="6321297" y="9249664"/>
            <a:ext cx="345949" cy="3713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 sz="1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title"/>
          </p:nvPr>
        </p:nvSpPr>
        <p:spPr>
          <a:xfrm>
            <a:off x="1414272" y="227584"/>
            <a:ext cx="11639296" cy="2812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650240">
              <a:lnSpc>
                <a:spcPts val="9100"/>
              </a:lnSpc>
              <a:spcBef>
                <a:spcPts val="200"/>
              </a:spcBef>
              <a:tabLst>
                <a:tab pos="1346200" algn="l"/>
              </a:tabLst>
              <a:defRPr sz="7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59" name="Shape 259"/>
          <p:cNvSpPr/>
          <p:nvPr>
            <p:ph type="body" idx="1"/>
          </p:nvPr>
        </p:nvSpPr>
        <p:spPr>
          <a:xfrm>
            <a:off x="1414272" y="3267455"/>
            <a:ext cx="11639296" cy="6372353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6313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14224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1pPr>
            <a:lvl2pPr marL="10758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20574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2pPr>
            <a:lvl3pPr marL="15203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26924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3pPr>
            <a:lvl4pPr marL="19648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33147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4pPr>
            <a:lvl5pPr marL="2409301" indent="-377301" defTabSz="650240">
              <a:lnSpc>
                <a:spcPts val="3800"/>
              </a:lnSpc>
              <a:spcBef>
                <a:spcPts val="3700"/>
              </a:spcBef>
              <a:buClr>
                <a:srgbClr val="000000"/>
              </a:buClr>
              <a:buSzPct val="43055"/>
              <a:buFont typeface="Gill Sans"/>
              <a:buBlip>
                <a:blip r:embed="rId3"/>
              </a:buBlip>
              <a:tabLst>
                <a:tab pos="3949700" algn="l"/>
              </a:tabLst>
              <a:defRPr sz="3200"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60" name="Shape 260"/>
          <p:cNvSpPr/>
          <p:nvPr>
            <p:ph type="sldNum" sz="quarter" idx="2"/>
          </p:nvPr>
        </p:nvSpPr>
        <p:spPr>
          <a:xfrm>
            <a:off x="7077143" y="10344235"/>
            <a:ext cx="277428" cy="323779"/>
          </a:xfrm>
          <a:prstGeom prst="rect">
            <a:avLst/>
          </a:prstGeom>
        </p:spPr>
        <p:txBody>
          <a:bodyPr lIns="48767" tIns="48767" rIns="48767" bIns="48767"/>
          <a:lstStyle>
            <a:lvl1pPr algn="ctr" defTabSz="650240">
              <a:lnSpc>
                <a:spcPts val="1600"/>
              </a:lnSpc>
              <a:tabLst>
                <a:tab pos="1181100" algn="l"/>
              </a:tabLst>
              <a:defRPr b="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">
    <p:bg>
      <p:bgPr>
        <a:solidFill>
          <a:srgbClr val="021E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title"/>
          </p:nvPr>
        </p:nvSpPr>
        <p:spPr>
          <a:xfrm>
            <a:off x="975360" y="536448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R="57799" algn="ctr" defTabSz="1300480"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68" name="Shape 268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58149" marR="130047" indent="-417509" defTabSz="1300480">
              <a:spcBef>
                <a:spcPts val="1000"/>
              </a:spcBef>
              <a:buSzPct val="100000"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29400" marR="130047" indent="-331560" defTabSz="1300480">
              <a:spcBef>
                <a:spcPts val="900"/>
              </a:spcBef>
              <a:buSzPct val="100000"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229674" marR="130047" indent="-274634" defTabSz="1300480">
              <a:spcBef>
                <a:spcPts val="800"/>
              </a:spcBef>
              <a:buSzPct val="100000"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671318" marR="130047" indent="-259080" defTabSz="1300480">
              <a:spcBef>
                <a:spcPts val="6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128520" marR="130047" indent="-259080" defTabSz="1300480">
              <a:spcBef>
                <a:spcPts val="600"/>
              </a:spcBef>
              <a:buSzPct val="100000"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69" name="Shape 269"/>
          <p:cNvSpPr/>
          <p:nvPr>
            <p:ph type="sldNum" sz="quarter" idx="2"/>
          </p:nvPr>
        </p:nvSpPr>
        <p:spPr>
          <a:xfrm>
            <a:off x="10518112" y="8892031"/>
            <a:ext cx="320549" cy="3586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650240"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1B14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title"/>
          </p:nvPr>
        </p:nvSpPr>
        <p:spPr>
          <a:xfrm>
            <a:off x="975360" y="536448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6444" marR="57797" indent="-56444" algn="ctr" defTabSz="1300480"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77" name="Shape 277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63269" marR="130047" indent="-423582" defTabSz="1300480">
              <a:spcBef>
                <a:spcPts val="1100"/>
              </a:spcBef>
              <a:buClr>
                <a:srgbClr val="000000"/>
              </a:buClr>
              <a:buSzPct val="100000"/>
              <a:buFont typeface="Lucida Grande"/>
              <a:buChar char="•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08037" marR="130047" indent="-361950" defTabSz="1300480">
              <a:spcBef>
                <a:spcPts val="1000"/>
              </a:spcBef>
              <a:buClr>
                <a:srgbClr val="000000"/>
              </a:buClr>
              <a:buSzPct val="100000"/>
              <a:buFont typeface="Lucida Grande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184641" marR="130047" indent="-281353" defTabSz="1300480">
              <a:spcBef>
                <a:spcPts val="800"/>
              </a:spcBef>
              <a:buClr>
                <a:srgbClr val="000000"/>
              </a:buClr>
              <a:buSzPct val="100000"/>
              <a:buFont typeface="Lucida Grande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651432" marR="130047" indent="-290945" defTabSz="1300480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108632" marR="130047" indent="-290945" defTabSz="1300480"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78" name="Shape 278"/>
          <p:cNvSpPr/>
          <p:nvPr>
            <p:ph type="sldNum" sz="quarter" idx="2"/>
          </p:nvPr>
        </p:nvSpPr>
        <p:spPr>
          <a:xfrm>
            <a:off x="10505412" y="8892031"/>
            <a:ext cx="345949" cy="3713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650240">
              <a:defRPr b="0"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112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title"/>
          </p:nvPr>
        </p:nvSpPr>
        <p:spPr>
          <a:xfrm>
            <a:off x="975360" y="536448"/>
            <a:ext cx="11054080" cy="227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R="57799" algn="ctr" defTabSz="1300480"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86" name="Shape 286"/>
          <p:cNvSpPr/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64222" marR="130047" indent="-423582" defTabSz="1300480">
              <a:spcBef>
                <a:spcPts val="1000"/>
              </a:spcBef>
              <a:buSzPct val="100000"/>
              <a:buChar char="•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59789" marR="130047" indent="-361949" defTabSz="1300480">
              <a:spcBef>
                <a:spcPts val="900"/>
              </a:spcBef>
              <a:buSzPct val="100000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236393" marR="130047" indent="-281353" defTabSz="1300480">
              <a:spcBef>
                <a:spcPts val="800"/>
              </a:spcBef>
              <a:buSzPct val="100000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703185" marR="130047" indent="-290945" defTabSz="130048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160385" marR="130047" indent="-290945" defTabSz="1300480">
              <a:spcBef>
                <a:spcPts val="600"/>
              </a:spcBef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87" name="Shape 287"/>
          <p:cNvSpPr/>
          <p:nvPr>
            <p:ph type="sldNum" sz="quarter" idx="2"/>
          </p:nvPr>
        </p:nvSpPr>
        <p:spPr>
          <a:xfrm>
            <a:off x="10505412" y="8892031"/>
            <a:ext cx="345949" cy="3713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650240">
              <a:defRPr b="0"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title"/>
          </p:nvPr>
        </p:nvSpPr>
        <p:spPr>
          <a:xfrm>
            <a:off x="1267968" y="260096"/>
            <a:ext cx="10468865" cy="2438401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>
            <a:lvl1pPr algn="ctr" defTabSz="585216">
              <a:defRPr sz="8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95" name="Shape 295"/>
          <p:cNvSpPr/>
          <p:nvPr>
            <p:ph type="body" idx="1"/>
          </p:nvPr>
        </p:nvSpPr>
        <p:spPr>
          <a:xfrm>
            <a:off x="1267968" y="2763520"/>
            <a:ext cx="10468865" cy="5722113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>
            <a:lvl1pPr marL="809625" indent="-555625" defTabSz="585216">
              <a:spcBef>
                <a:spcPts val="23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1pPr>
            <a:lvl2pPr marL="1152525" indent="-555625" defTabSz="585216">
              <a:spcBef>
                <a:spcPts val="23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2pPr>
            <a:lvl3pPr marL="1495425" indent="-555625" defTabSz="585216">
              <a:spcBef>
                <a:spcPts val="23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3pPr>
            <a:lvl4pPr marL="1851025" indent="-555625" defTabSz="585216">
              <a:spcBef>
                <a:spcPts val="23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4pPr>
            <a:lvl5pPr marL="2193925" indent="-555625" defTabSz="585216">
              <a:spcBef>
                <a:spcPts val="23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96" name="Shape 296"/>
          <p:cNvSpPr/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algn="ctr" defTabSz="585216">
              <a:defRPr b="0" sz="1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title"/>
          </p:nvPr>
        </p:nvSpPr>
        <p:spPr>
          <a:xfrm>
            <a:off x="1267968" y="1641855"/>
            <a:ext cx="10452608" cy="3299969"/>
          </a:xfrm>
          <a:prstGeom prst="rect">
            <a:avLst/>
          </a:prstGeom>
        </p:spPr>
        <p:txBody>
          <a:bodyPr lIns="48767" tIns="48767" rIns="48767" bIns="48767" anchor="b">
            <a:noAutofit/>
          </a:bodyPr>
          <a:lstStyle>
            <a:lvl1pPr algn="ctr" defTabSz="585216">
              <a:defRPr sz="7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04" name="Shape 304"/>
          <p:cNvSpPr/>
          <p:nvPr>
            <p:ph type="body" sz="quarter" idx="1"/>
          </p:nvPr>
        </p:nvSpPr>
        <p:spPr>
          <a:xfrm>
            <a:off x="1267968" y="5023103"/>
            <a:ext cx="10452608" cy="1137921"/>
          </a:xfrm>
          <a:prstGeom prst="rect">
            <a:avLst/>
          </a:prstGeom>
        </p:spPr>
        <p:txBody>
          <a:bodyPr lIns="48767" tIns="48767" rIns="48767" bIns="48767" anchor="t">
            <a:noAutofit/>
          </a:bodyPr>
          <a:lstStyle>
            <a:lvl1pPr marL="0" indent="0" algn="ctr" defTabSz="585216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5216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5216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5216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5216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05" name="Shape 305"/>
          <p:cNvSpPr/>
          <p:nvPr>
            <p:ph type="sldNum" sz="quarter" idx="2"/>
          </p:nvPr>
        </p:nvSpPr>
        <p:spPr>
          <a:xfrm>
            <a:off x="6374891" y="9379711"/>
            <a:ext cx="249937" cy="262637"/>
          </a:xfrm>
          <a:prstGeom prst="rect">
            <a:avLst/>
          </a:prstGeom>
        </p:spPr>
        <p:txBody>
          <a:bodyPr lIns="48767" tIns="48767" rIns="48767" bIns="48767"/>
          <a:lstStyle>
            <a:lvl1pPr algn="ctr" defTabSz="585216">
              <a:defRPr b="0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bg>
      <p:bgPr>
        <a:solidFill>
          <a:srgbClr val="2B40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1024128" y="8892031"/>
            <a:ext cx="2584704" cy="308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170432">
              <a:lnSpc>
                <a:spcPct val="91000"/>
              </a:lnSpc>
              <a:tabLst>
                <a:tab pos="1295400" algn="l"/>
                <a:tab pos="2590800" algn="l"/>
                <a:tab pos="2616200" algn="l"/>
                <a:tab pos="3505200" algn="l"/>
              </a:tabLst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sp>
        <p:nvSpPr>
          <p:cNvPr id="313" name="Shape 313"/>
          <p:cNvSpPr/>
          <p:nvPr/>
        </p:nvSpPr>
        <p:spPr>
          <a:xfrm>
            <a:off x="4492752" y="8892031"/>
            <a:ext cx="3998977" cy="308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170432">
              <a:lnSpc>
                <a:spcPct val="91000"/>
              </a:lnSpc>
              <a:tabLst>
                <a:tab pos="1295400" algn="l"/>
                <a:tab pos="2590800" algn="l"/>
                <a:tab pos="3898900" algn="l"/>
                <a:tab pos="4013200" algn="l"/>
                <a:tab pos="4673600" algn="l"/>
              </a:tabLst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sp>
        <p:nvSpPr>
          <p:cNvPr id="314" name="Shape 314"/>
          <p:cNvSpPr/>
          <p:nvPr>
            <p:ph type="title"/>
          </p:nvPr>
        </p:nvSpPr>
        <p:spPr>
          <a:xfrm>
            <a:off x="845312" y="0"/>
            <a:ext cx="11308080" cy="33649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1170432">
              <a:spcBef>
                <a:spcPts val="200"/>
              </a:spcBef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15" name="Shape 315"/>
          <p:cNvSpPr/>
          <p:nvPr>
            <p:ph type="body" idx="1"/>
          </p:nvPr>
        </p:nvSpPr>
        <p:spPr>
          <a:xfrm>
            <a:off x="1007872" y="2877311"/>
            <a:ext cx="10956544" cy="6888481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86335" indent="-486335" defTabSz="1170432">
              <a:lnSpc>
                <a:spcPct val="101000"/>
              </a:lnSpc>
              <a:spcBef>
                <a:spcPts val="1100"/>
              </a:spcBef>
              <a:buClr>
                <a:srgbClr val="000000"/>
              </a:buClr>
              <a:buSzPct val="100000"/>
              <a:buFont typeface="Lucida Grande"/>
              <a:buChar char="•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907626" indent="-450426" defTabSz="1170432">
              <a:lnSpc>
                <a:spcPct val="99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Lucida Grande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301261" indent="-336061" defTabSz="1170432">
              <a:lnSpc>
                <a:spcPct val="99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Lucida Grande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844963" indent="-371763" defTabSz="1170432">
              <a:spcBef>
                <a:spcPts val="600"/>
              </a:spcBef>
              <a:buClr>
                <a:srgbClr val="000000"/>
              </a:buClr>
              <a:buSzPct val="100000"/>
              <a:buFont typeface="Lucida Grande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352963" indent="-371763" defTabSz="1170432">
              <a:spcBef>
                <a:spcPts val="0"/>
              </a:spcBef>
              <a:buClr>
                <a:srgbClr val="000000"/>
              </a:buClr>
              <a:buSzPct val="100000"/>
              <a:buFont typeface="Lucida Grande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16" name="Shape 316"/>
          <p:cNvSpPr/>
          <p:nvPr>
            <p:ph type="sldNum" sz="quarter" idx="2"/>
          </p:nvPr>
        </p:nvSpPr>
        <p:spPr>
          <a:xfrm>
            <a:off x="6349679" y="9265919"/>
            <a:ext cx="305442" cy="39674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585216"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type="sldNum" sz="quarter" idx="2"/>
          </p:nvPr>
        </p:nvSpPr>
        <p:spPr>
          <a:xfrm>
            <a:off x="6375004" y="9383013"/>
            <a:ext cx="237237" cy="237237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ctr" defTabSz="585216">
              <a:lnSpc>
                <a:spcPts val="1200"/>
              </a:lnSpc>
              <a:tabLst>
                <a:tab pos="1066800" algn="l"/>
              </a:tabLst>
              <a:defRPr b="0" sz="1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title"/>
          </p:nvPr>
        </p:nvSpPr>
        <p:spPr>
          <a:xfrm>
            <a:off x="1270000" y="215900"/>
            <a:ext cx="10464800" cy="25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>
              <a:defRPr sz="6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31" name="Shape 331"/>
          <p:cNvSpPr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>
            <a:noAutofit/>
          </a:bodyPr>
          <a:lstStyle>
            <a:lvl1pPr marL="6857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1pPr>
            <a:lvl2pPr marL="11175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2pPr>
            <a:lvl3pPr marL="15493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3pPr>
            <a:lvl4pPr marL="19811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4pPr>
            <a:lvl5pPr marL="24383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32" name="Shape 332"/>
          <p:cNvSpPr/>
          <p:nvPr>
            <p:ph type="sldNum" sz="quarter" idx="2"/>
          </p:nvPr>
        </p:nvSpPr>
        <p:spPr>
          <a:xfrm>
            <a:off x="6357631" y="9372600"/>
            <a:ext cx="256092" cy="302443"/>
          </a:xfrm>
          <a:prstGeom prst="rect">
            <a:avLst/>
          </a:prstGeom>
        </p:spPr>
        <p:txBody>
          <a:bodyPr lIns="38100" tIns="38100" rIns="38100" bIns="38100"/>
          <a:lstStyle>
            <a:lvl1pPr algn="ctr" defTabSz="457200">
              <a:defRPr b="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40" name="Shape 340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41" name="Shape 341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 algn="ctr">
              <a:defRPr b="0"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457200">
              <a:defRPr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49" name="Shape 349"/>
          <p:cNvSpPr/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457200">
              <a:spcBef>
                <a:spcPts val="0"/>
              </a:spcBef>
              <a:buSzTx/>
              <a:buNone/>
              <a:defRPr>
                <a:latin typeface="Chalkboard"/>
                <a:ea typeface="Chalkboard"/>
                <a:cs typeface="Chalkboard"/>
                <a:sym typeface="Chalkboard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>
                <a:latin typeface="Chalkboard"/>
                <a:ea typeface="Chalkboard"/>
                <a:cs typeface="Chalkboard"/>
                <a:sym typeface="Chalkboard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>
                <a:latin typeface="Chalkboard"/>
                <a:ea typeface="Chalkboard"/>
                <a:cs typeface="Chalkboard"/>
                <a:sym typeface="Chalkboard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>
                <a:latin typeface="Chalkboard"/>
                <a:ea typeface="Chalkboard"/>
                <a:cs typeface="Chalkboard"/>
                <a:sym typeface="Chalkboard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50" name="Shape 350"/>
          <p:cNvSpPr/>
          <p:nvPr>
            <p:ph type="sldNum" sz="quarter" idx="2"/>
          </p:nvPr>
        </p:nvSpPr>
        <p:spPr>
          <a:xfrm>
            <a:off x="6337300" y="9258300"/>
            <a:ext cx="329261" cy="390669"/>
          </a:xfrm>
          <a:prstGeom prst="rect">
            <a:avLst/>
          </a:prstGeom>
        </p:spPr>
        <p:txBody>
          <a:bodyPr/>
          <a:lstStyle>
            <a:lvl1pPr algn="ctr" defTabSz="457200">
              <a:defRPr b="0" sz="18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pic" sz="half" idx="13"/>
          </p:nvPr>
        </p:nvSpPr>
        <p:spPr>
          <a:xfrm>
            <a:off x="7200900" y="1257300"/>
            <a:ext cx="5016500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8" name="Shape 38"/>
          <p:cNvSpPr/>
          <p:nvPr>
            <p:ph type="title"/>
          </p:nvPr>
        </p:nvSpPr>
        <p:spPr>
          <a:xfrm>
            <a:off x="787400" y="1384300"/>
            <a:ext cx="5638800" cy="3505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quarter" idx="1"/>
          </p:nvPr>
        </p:nvSpPr>
        <p:spPr>
          <a:xfrm>
            <a:off x="787400" y="4876800"/>
            <a:ext cx="5638800" cy="375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type="title"/>
          </p:nvPr>
        </p:nvSpPr>
        <p:spPr>
          <a:xfrm>
            <a:off x="1267968" y="211328"/>
            <a:ext cx="10468865" cy="2535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5168">
              <a:defRPr sz="6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58" name="Shape 358"/>
          <p:cNvSpPr/>
          <p:nvPr>
            <p:ph type="body" idx="1"/>
          </p:nvPr>
        </p:nvSpPr>
        <p:spPr>
          <a:xfrm>
            <a:off x="1267968" y="2942336"/>
            <a:ext cx="10468865" cy="5738369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768246" indent="-412646" defTabSz="455168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1pPr>
            <a:lvl2pPr marL="1200046" indent="-412646" defTabSz="455168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2pPr>
            <a:lvl3pPr marL="1631846" indent="-412646" defTabSz="455168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3pPr>
            <a:lvl4pPr marL="2063646" indent="-412646" defTabSz="455168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4pPr>
            <a:lvl5pPr marL="2520846" indent="-412646" defTabSz="455168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59" name="Shape 359"/>
          <p:cNvSpPr/>
          <p:nvPr>
            <p:ph type="sldNum" sz="quarter" idx="2"/>
          </p:nvPr>
        </p:nvSpPr>
        <p:spPr>
          <a:xfrm>
            <a:off x="6358904" y="9379711"/>
            <a:ext cx="253544" cy="286017"/>
          </a:xfrm>
          <a:prstGeom prst="rect">
            <a:avLst/>
          </a:prstGeom>
        </p:spPr>
        <p:txBody>
          <a:bodyPr lIns="48767" tIns="48767" rIns="48767" bIns="48767"/>
          <a:lstStyle>
            <a:lvl1pPr algn="ctr" defTabSz="455168">
              <a:defRPr b="0" sz="1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title"/>
          </p:nvPr>
        </p:nvSpPr>
        <p:spPr>
          <a:xfrm>
            <a:off x="1267968" y="211328"/>
            <a:ext cx="10468865" cy="2535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5168">
              <a:defRPr sz="6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67" name="Shape 367"/>
          <p:cNvSpPr/>
          <p:nvPr>
            <p:ph type="body" idx="1"/>
          </p:nvPr>
        </p:nvSpPr>
        <p:spPr>
          <a:xfrm>
            <a:off x="1267968" y="2942336"/>
            <a:ext cx="10468865" cy="5738369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761897" indent="-406297" defTabSz="455168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1pPr>
            <a:lvl2pPr marL="1193697" indent="-406297" defTabSz="455168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2pPr>
            <a:lvl3pPr marL="1625497" indent="-406297" defTabSz="455168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3pPr>
            <a:lvl4pPr marL="2057297" indent="-406297" defTabSz="455168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4pPr>
            <a:lvl5pPr marL="2514497" indent="-406297" defTabSz="455168">
              <a:spcBef>
                <a:spcPts val="2900"/>
              </a:spcBef>
              <a:buSzPct val="43000"/>
              <a:buBlip>
                <a:blip r:embed="rId3"/>
              </a:buBlip>
              <a:defRPr sz="3200"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68" name="Shape 368"/>
          <p:cNvSpPr/>
          <p:nvPr>
            <p:ph type="sldNum" sz="quarter" idx="2"/>
          </p:nvPr>
        </p:nvSpPr>
        <p:spPr>
          <a:xfrm>
            <a:off x="6346963" y="9330943"/>
            <a:ext cx="277428" cy="323780"/>
          </a:xfrm>
          <a:prstGeom prst="rect">
            <a:avLst/>
          </a:prstGeom>
        </p:spPr>
        <p:txBody>
          <a:bodyPr lIns="48767" tIns="48767" rIns="48767" bIns="48767"/>
          <a:lstStyle>
            <a:lvl1pPr algn="ctr" defTabSz="455168">
              <a:defRPr b="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type="body" idx="1"/>
          </p:nvPr>
        </p:nvSpPr>
        <p:spPr>
          <a:xfrm>
            <a:off x="1270000" y="1270000"/>
            <a:ext cx="10477500" cy="7226300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marL="698500">
              <a:spcBef>
                <a:spcPts val="4700"/>
              </a:spcBef>
              <a:buSzPct val="171000"/>
              <a:buChar char="•"/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  <a:lvl2pPr marL="1041400">
              <a:spcBef>
                <a:spcPts val="4700"/>
              </a:spcBef>
              <a:buSzPct val="171000"/>
              <a:buChar char="•"/>
              <a:defRPr sz="3800">
                <a:latin typeface="Gill Sans"/>
                <a:ea typeface="Gill Sans"/>
                <a:cs typeface="Gill Sans"/>
                <a:sym typeface="Gill Sans"/>
              </a:defRPr>
            </a:lvl2pPr>
            <a:lvl3pPr marL="1384300">
              <a:spcBef>
                <a:spcPts val="4700"/>
              </a:spcBef>
              <a:buSzPct val="171000"/>
              <a:buChar char="•"/>
              <a:defRPr sz="3800">
                <a:latin typeface="Gill Sans"/>
                <a:ea typeface="Gill Sans"/>
                <a:cs typeface="Gill Sans"/>
                <a:sym typeface="Gill Sans"/>
              </a:defRPr>
            </a:lvl3pPr>
            <a:lvl4pPr marL="1739900">
              <a:spcBef>
                <a:spcPts val="4700"/>
              </a:spcBef>
              <a:buSzPct val="171000"/>
              <a:buChar char="•"/>
              <a:defRPr sz="3800">
                <a:latin typeface="Gill Sans"/>
                <a:ea typeface="Gill Sans"/>
                <a:cs typeface="Gill Sans"/>
                <a:sym typeface="Gill Sans"/>
              </a:defRPr>
            </a:lvl4pPr>
            <a:lvl5pPr marL="2082800">
              <a:spcBef>
                <a:spcPts val="4700"/>
              </a:spcBef>
              <a:buSzPct val="171000"/>
              <a:buChar char="•"/>
              <a:defRPr sz="3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76" name="Shape 376"/>
          <p:cNvSpPr/>
          <p:nvPr>
            <p:ph type="sldNum" sz="quarter" idx="2"/>
          </p:nvPr>
        </p:nvSpPr>
        <p:spPr>
          <a:xfrm>
            <a:off x="6350000" y="9321800"/>
            <a:ext cx="292100" cy="317500"/>
          </a:xfrm>
          <a:prstGeom prst="rect">
            <a:avLst/>
          </a:prstGeom>
        </p:spPr>
        <p:txBody>
          <a:bodyPr lIns="38100" tIns="38100" rIns="38100" bIns="38100"/>
          <a:lstStyle>
            <a:lvl1pPr algn="ctr">
              <a:defRPr b="0" sz="1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type="title"/>
          </p:nvPr>
        </p:nvSpPr>
        <p:spPr>
          <a:xfrm>
            <a:off x="1270000" y="215900"/>
            <a:ext cx="10464800" cy="25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>
              <a:defRPr sz="6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84" name="Shape 384"/>
          <p:cNvSpPr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>
            <a:noAutofit/>
          </a:bodyPr>
          <a:lstStyle>
            <a:lvl1pPr marL="6857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1pPr>
            <a:lvl2pPr marL="11175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2pPr>
            <a:lvl3pPr marL="15493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3pPr>
            <a:lvl4pPr marL="19811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4pPr>
            <a:lvl5pPr marL="2438316" indent="-330116" defTabSz="457200">
              <a:spcBef>
                <a:spcPts val="29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385" name="Shape 385"/>
          <p:cNvSpPr/>
          <p:nvPr>
            <p:ph type="sldNum" sz="quarter" idx="2"/>
          </p:nvPr>
        </p:nvSpPr>
        <p:spPr>
          <a:xfrm>
            <a:off x="6369572" y="9423400"/>
            <a:ext cx="232208" cy="264680"/>
          </a:xfrm>
          <a:prstGeom prst="rect">
            <a:avLst/>
          </a:prstGeom>
        </p:spPr>
        <p:txBody>
          <a:bodyPr lIns="38100" tIns="38100" rIns="38100" bIns="38100"/>
          <a:lstStyle>
            <a:lvl1pPr algn="ctr" defTabSz="457200">
              <a:defRPr b="0" sz="1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type="title"/>
          </p:nvPr>
        </p:nvSpPr>
        <p:spPr>
          <a:xfrm>
            <a:off x="787400" y="1371600"/>
            <a:ext cx="11303000" cy="35052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/>
            <a:r>
              <a:t>Title Text</a:t>
            </a:r>
          </a:p>
        </p:txBody>
      </p:sp>
      <p:sp>
        <p:nvSpPr>
          <p:cNvPr id="393" name="Shape 393"/>
          <p:cNvSpPr/>
          <p:nvPr>
            <p:ph type="body" sz="half" idx="1"/>
          </p:nvPr>
        </p:nvSpPr>
        <p:spPr>
          <a:xfrm>
            <a:off x="787400" y="4864100"/>
            <a:ext cx="11303000" cy="30099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4" name="Shape 394"/>
          <p:cNvSpPr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type="title"/>
          </p:nvPr>
        </p:nvSpPr>
        <p:spPr>
          <a:xfrm>
            <a:off x="1270000" y="215900"/>
            <a:ext cx="10477500" cy="2527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>
              <a:defRPr sz="6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402" name="Shape 402"/>
          <p:cNvSpPr/>
          <p:nvPr>
            <p:ph type="body" idx="1"/>
          </p:nvPr>
        </p:nvSpPr>
        <p:spPr>
          <a:xfrm>
            <a:off x="1270000" y="2946400"/>
            <a:ext cx="10477500" cy="5740400"/>
          </a:xfrm>
          <a:prstGeom prst="rect">
            <a:avLst/>
          </a:prstGeom>
        </p:spPr>
        <p:txBody>
          <a:bodyPr>
            <a:noAutofit/>
          </a:bodyPr>
          <a:lstStyle>
            <a:lvl1pPr marL="685716" indent="-330116" defTabSz="457200">
              <a:spcBef>
                <a:spcPts val="30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1pPr>
            <a:lvl2pPr marL="1117516" indent="-330116" defTabSz="457200">
              <a:spcBef>
                <a:spcPts val="30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2pPr>
            <a:lvl3pPr marL="1549316" indent="-330116" defTabSz="457200">
              <a:spcBef>
                <a:spcPts val="30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3pPr>
            <a:lvl4pPr marL="1981116" indent="-330116" defTabSz="457200">
              <a:spcBef>
                <a:spcPts val="30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4pPr>
            <a:lvl5pPr marL="2438316" indent="-330116" defTabSz="457200">
              <a:spcBef>
                <a:spcPts val="3000"/>
              </a:spcBef>
              <a:buSzPct val="43000"/>
              <a:buBlip>
                <a:blip r:embed="rId3"/>
              </a:buBlip>
              <a:defRPr sz="3000"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403" name="Shape 403"/>
          <p:cNvSpPr/>
          <p:nvPr>
            <p:ph type="sldNum" sz="quarter" idx="2"/>
          </p:nvPr>
        </p:nvSpPr>
        <p:spPr>
          <a:xfrm>
            <a:off x="6357630" y="9372600"/>
            <a:ext cx="256092" cy="302443"/>
          </a:xfrm>
          <a:prstGeom prst="rect">
            <a:avLst/>
          </a:prstGeom>
        </p:spPr>
        <p:txBody>
          <a:bodyPr lIns="38100" tIns="38100" rIns="38100" bIns="38100"/>
          <a:lstStyle>
            <a:lvl1pPr algn="ctr" defTabSz="457200">
              <a:defRPr b="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B9CD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50240">
              <a:defRPr b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hape 5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pic" sz="half" idx="13"/>
          </p:nvPr>
        </p:nvSpPr>
        <p:spPr>
          <a:xfrm>
            <a:off x="7213600" y="2755900"/>
            <a:ext cx="50165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hape 66"/>
          <p:cNvSpPr/>
          <p:nvPr>
            <p:ph type="body" sz="half" idx="1"/>
          </p:nvPr>
        </p:nvSpPr>
        <p:spPr>
          <a:xfrm>
            <a:off x="787400" y="2768600"/>
            <a:ext cx="54229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pic" sz="quarter" idx="13"/>
          </p:nvPr>
        </p:nvSpPr>
        <p:spPr>
          <a:xfrm>
            <a:off x="6858000" y="5105400"/>
            <a:ext cx="5321300" cy="338138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3" name="Shape 83"/>
          <p:cNvSpPr/>
          <p:nvPr>
            <p:ph type="pic" sz="quarter" idx="14"/>
          </p:nvPr>
        </p:nvSpPr>
        <p:spPr>
          <a:xfrm>
            <a:off x="6858000" y="1270000"/>
            <a:ext cx="5316292" cy="3378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half" idx="15"/>
          </p:nvPr>
        </p:nvSpPr>
        <p:spPr>
          <a:xfrm>
            <a:off x="1143000" y="1244600"/>
            <a:ext cx="5219700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xfrm>
            <a:off x="12534899" y="9309100"/>
            <a:ext cx="312015" cy="312343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4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  <p:sldLayoutId id="2147483691" r:id="rId46"/>
    <p:sldLayoutId id="2147483692" r:id="rId47"/>
    <p:sldLayoutId id="2147483693" r:id="rId48"/>
    <p:sldLayoutId id="2147483694" r:id="rId49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.gif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hyperlink" Target="http://www.natcenscied.org" TargetMode="Externa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3.png"/><Relationship Id="rId3" Type="http://schemas.openxmlformats.org/officeDocument/2006/relationships/hyperlink" Target="http://www.nsta.org/evresources" TargetMode="Externa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hyperlink" Target="http://evolution.berkeley.edu" TargetMode="Externa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8.png"/><Relationship Id="rId3" Type="http://schemas.openxmlformats.org/officeDocument/2006/relationships/hyperlink" Target="http://www.nas.edu" TargetMode="Externa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jpeg"/><Relationship Id="rId3" Type="http://schemas.openxmlformats.org/officeDocument/2006/relationships/image" Target="../media/image50.png"/><Relationship Id="rId4" Type="http://schemas.openxmlformats.org/officeDocument/2006/relationships/hyperlink" Target="http://www.hhmi.org" TargetMode="External"/><Relationship Id="rId5" Type="http://schemas.openxmlformats.org/officeDocument/2006/relationships/image" Target="../media/image49.png"/><Relationship Id="rId6" Type="http://schemas.openxmlformats.org/officeDocument/2006/relationships/image" Target="../media/image5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7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2.png"/><Relationship Id="rId3" Type="http://schemas.openxmlformats.org/officeDocument/2006/relationships/image" Target="../media/image19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.jpe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1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6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7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68.png"/><Relationship Id="rId6" Type="http://schemas.openxmlformats.org/officeDocument/2006/relationships/image" Target="../media/image25.jpeg"/><Relationship Id="rId7" Type="http://schemas.openxmlformats.org/officeDocument/2006/relationships/image" Target="../media/image69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26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1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2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11.jpeg"/><Relationship Id="rId11" Type="http://schemas.openxmlformats.org/officeDocument/2006/relationships/image" Target="../media/image21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7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0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74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46.jpeg"/><Relationship Id="rId3" Type="http://schemas.openxmlformats.org/officeDocument/2006/relationships/image" Target="../media/image75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7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8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5.xml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7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8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9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9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3" Type="http://schemas.openxmlformats.org/officeDocument/2006/relationships/image" Target="../media/image13.jpeg"/><Relationship Id="rId4" Type="http://schemas.openxmlformats.org/officeDocument/2006/relationships/image" Target="../media/image2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31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.gif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.gif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.gif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.gif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.gif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50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Relationship Id="rId3" Type="http://schemas.openxmlformats.org/officeDocument/2006/relationships/image" Target="../media/image1.gif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53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54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8.png"/><Relationship Id="rId3" Type="http://schemas.openxmlformats.org/officeDocument/2006/relationships/hyperlink" Target="mailto:ken_miller@brown.edu" TargetMode="External"/><Relationship Id="rId4" Type="http://schemas.openxmlformats.org/officeDocument/2006/relationships/hyperlink" Target="mailto:levinejs@aol.com" TargetMode="External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eg"/><Relationship Id="rId3" Type="http://schemas.openxmlformats.org/officeDocument/2006/relationships/image" Target="../media/image2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e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/>
        </p:nvSpPr>
        <p:spPr>
          <a:xfrm>
            <a:off x="4486655" y="220387"/>
            <a:ext cx="8388097" cy="283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49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/>
          <a:p>
            <a:pPr defTabSz="585216">
              <a:defRPr sz="46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Teaching Evolution &amp; Climate Change in an Age of Denial</a:t>
            </a:r>
            <a:endParaRPr b="1"/>
          </a:p>
          <a:p>
            <a:pPr defTabSz="585216">
              <a:defRPr i="1" sz="1800">
                <a:solidFill>
                  <a:srgbClr val="FFF76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defTabSz="585216">
              <a:defRPr i="1" sz="3800">
                <a:solidFill>
                  <a:srgbClr val="FFF76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Even with NGSS,</a:t>
            </a:r>
            <a:br>
              <a:rPr b="1"/>
            </a:br>
            <a:r>
              <a:rPr b="1"/>
              <a:t>the battles continue</a:t>
            </a:r>
          </a:p>
        </p:txBody>
      </p:sp>
      <p:pic>
        <p:nvPicPr>
          <p:cNvPr id="420" name="karyo-fi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6959" y="3809534"/>
            <a:ext cx="3056130" cy="283648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52400" dist="190500" dir="2700000">
              <a:srgbClr val="000000">
                <a:alpha val="75000"/>
              </a:srgbClr>
            </a:outerShdw>
          </a:effectLst>
        </p:spPr>
      </p:pic>
      <p:sp>
        <p:nvSpPr>
          <p:cNvPr id="421" name="Shape 421"/>
          <p:cNvSpPr/>
          <p:nvPr/>
        </p:nvSpPr>
        <p:spPr>
          <a:xfrm>
            <a:off x="8755583" y="7345680"/>
            <a:ext cx="295564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/>
          <a:p>
            <a:pPr defTabSz="585216">
              <a:defRPr b="1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Ken Miller </a:t>
            </a:r>
          </a:p>
          <a:p>
            <a:pPr defTabSz="585216">
              <a:defRPr b="1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Joe Levine</a:t>
            </a:r>
          </a:p>
        </p:txBody>
      </p:sp>
      <p:sp>
        <p:nvSpPr>
          <p:cNvPr id="422" name="Shape 422"/>
          <p:cNvSpPr/>
          <p:nvPr/>
        </p:nvSpPr>
        <p:spPr>
          <a:xfrm>
            <a:off x="9470564" y="8973057"/>
            <a:ext cx="154143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585216">
              <a:defRPr b="1" i="1" sz="2800">
                <a:solidFill>
                  <a:srgbClr val="F5EC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11/13/15</a:t>
            </a:r>
          </a:p>
        </p:txBody>
      </p:sp>
      <p:pic>
        <p:nvPicPr>
          <p:cNvPr id="423" name="Providence2015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147" y="195072"/>
            <a:ext cx="2719558" cy="21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0400" y="5672770"/>
            <a:ext cx="3072384" cy="3024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God-and-Ev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92357" y="2673825"/>
            <a:ext cx="2958592" cy="34637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77800" dir="3900000">
              <a:srgbClr val="000000">
                <a:alpha val="75000"/>
              </a:srgbClr>
            </a:outerShdw>
          </a:effectLst>
        </p:spPr>
      </p:pic>
      <p:pic>
        <p:nvPicPr>
          <p:cNvPr id="426" name="image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7720" y="4498908"/>
            <a:ext cx="2816219" cy="42753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2413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/>
        </p:nvSpPr>
        <p:spPr>
          <a:xfrm>
            <a:off x="2581496" y="6166611"/>
            <a:ext cx="7216205" cy="736601"/>
          </a:xfrm>
          <a:prstGeom prst="rect">
            <a:avLst/>
          </a:prstGeom>
          <a:solidFill>
            <a:srgbClr val="FFFC79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6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 anchor="ctr">
            <a:spAutoFit/>
          </a:bodyPr>
          <a:lstStyle>
            <a:lvl1pPr defTabSz="585216">
              <a:defRPr b="1"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So, what’s the right strategy?</a:t>
            </a:r>
          </a:p>
        </p:txBody>
      </p:sp>
      <p:sp>
        <p:nvSpPr>
          <p:cNvPr id="476" name="Shape 476"/>
          <p:cNvSpPr/>
          <p:nvPr/>
        </p:nvSpPr>
        <p:spPr>
          <a:xfrm>
            <a:off x="2504856" y="7247635"/>
            <a:ext cx="7375899" cy="736601"/>
          </a:xfrm>
          <a:prstGeom prst="rect">
            <a:avLst/>
          </a:prstGeom>
          <a:solidFill>
            <a:srgbClr val="FFFC79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6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 anchor="ctr">
            <a:spAutoFit/>
          </a:bodyPr>
          <a:lstStyle>
            <a:lvl1pPr defTabSz="585216">
              <a:defRPr b="1"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First, answer their arguments.</a:t>
            </a:r>
          </a:p>
        </p:txBody>
      </p:sp>
      <p:pic>
        <p:nvPicPr>
          <p:cNvPr id="477" name="Screen shot 2011-12-08 at 9.46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608" y="691799"/>
            <a:ext cx="6959601" cy="422126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66000"/>
              </a:srgbClr>
            </a:outerShdw>
          </a:effectLst>
        </p:spPr>
      </p:pic>
      <p:pic>
        <p:nvPicPr>
          <p:cNvPr id="478" name="macaw-cov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3435" y="764032"/>
            <a:ext cx="3134407" cy="40965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66000"/>
              </a:srgbClr>
            </a:outerShdw>
          </a:effectLst>
        </p:spPr>
      </p:pic>
      <p:pic>
        <p:nvPicPr>
          <p:cNvPr id="479" name="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5520" y="464815"/>
            <a:ext cx="7773757" cy="88138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66000"/>
              </a:srgbClr>
            </a:outerShdw>
          </a:effectLst>
        </p:spPr>
      </p:pic>
      <p:sp>
        <p:nvSpPr>
          <p:cNvPr id="480" name="Shape 480"/>
          <p:cNvSpPr/>
          <p:nvPr/>
        </p:nvSpPr>
        <p:spPr>
          <a:xfrm>
            <a:off x="1291950" y="5735319"/>
            <a:ext cx="10826497" cy="2590801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6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algn="l" defTabSz="585216">
              <a:defRPr sz="3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In the 150 years since Darwin published </a:t>
            </a:r>
            <a:r>
              <a:rPr i="1"/>
              <a:t>On the Origin of Species,</a:t>
            </a:r>
            <a:r>
              <a:t> discoveries in all these fields have served as independent tests that could have supported or refuted Darwin’s work.  </a:t>
            </a:r>
            <a:r>
              <a:rPr b="1"/>
              <a:t>Astonishingly, every scientific test has supported Darwin’s basic ideas about evolution.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0" grpId="2"/>
      <p:bldP build="whole" bldLvl="1" animBg="1" rev="0" advAuto="0" spid="476" grpId="1"/>
      <p:bldP build="whole" bldLvl="1" animBg="1" rev="0" advAuto="0" spid="479" grpId="5"/>
      <p:bldP build="whole" bldLvl="1" animBg="1" rev="0" advAuto="0" spid="476" grpId="4"/>
      <p:bldP build="whole" bldLvl="1" animBg="1" rev="0" advAuto="0" spid="475" grpId="3"/>
      <p:bldP build="whole" bldLvl="1" animBg="1" rev="0" advAuto="0" spid="480" grpId="6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/>
          <p:nvPr/>
        </p:nvSpPr>
        <p:spPr>
          <a:xfrm>
            <a:off x="1983232" y="276352"/>
            <a:ext cx="9721089" cy="81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63500" dir="2700000">
              <a:srgbClr val="000000">
                <a:alpha val="83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6896" marR="57798" defTabSz="1170432">
              <a:buClr>
                <a:srgbClr val="EC2203"/>
              </a:buClr>
              <a:buFont typeface="Comic Sans MS"/>
              <a:defRPr b="1" sz="4600">
                <a:solidFill>
                  <a:srgbClr val="EC2203"/>
                </a:solidFill>
                <a:uFill>
                  <a:solidFill>
                    <a:srgbClr val="EC2203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Science Under Siege?</a:t>
            </a:r>
          </a:p>
        </p:txBody>
      </p:sp>
      <p:sp>
        <p:nvSpPr>
          <p:cNvPr id="483" name="Shape 483"/>
          <p:cNvSpPr/>
          <p:nvPr/>
        </p:nvSpPr>
        <p:spPr>
          <a:xfrm>
            <a:off x="1804416" y="1658112"/>
            <a:ext cx="10322560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56896" marR="57798" algn="l" defTabSz="1170432">
              <a:buClr>
                <a:srgbClr val="000000"/>
              </a:buClr>
              <a:buFont typeface="Comic Sans MS"/>
              <a:defRPr b="1"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1) Teach the science.  Show the factual evidence first, then the theories that unify and explain those facts.</a:t>
            </a:r>
          </a:p>
        </p:txBody>
      </p:sp>
      <p:sp>
        <p:nvSpPr>
          <p:cNvPr id="484" name="Shape 484"/>
          <p:cNvSpPr/>
          <p:nvPr/>
        </p:nvSpPr>
        <p:spPr>
          <a:xfrm>
            <a:off x="1804416" y="4161535"/>
            <a:ext cx="10322560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56896" marR="57798" algn="l" defTabSz="1170432">
              <a:buClr>
                <a:srgbClr val="000000"/>
              </a:buClr>
              <a:buFont typeface="Comic Sans MS"/>
              <a:defRPr b="1"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2) Don’t shy away from controversy. If the science points in a clear direction, don’t hesitate to say so.</a:t>
            </a:r>
          </a:p>
        </p:txBody>
      </p:sp>
      <p:sp>
        <p:nvSpPr>
          <p:cNvPr id="485" name="Shape 485"/>
          <p:cNvSpPr/>
          <p:nvPr/>
        </p:nvSpPr>
        <p:spPr>
          <a:xfrm>
            <a:off x="1804416" y="6664959"/>
            <a:ext cx="10322560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56896" marR="57798" algn="l" defTabSz="1170432">
              <a:buClr>
                <a:srgbClr val="000000"/>
              </a:buClr>
              <a:buFont typeface="Comic Sans MS"/>
              <a:defRPr b="1"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3) Remember that science is not business or politics or religion. Leave the implications of science to your students.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5" grpId="3"/>
      <p:bldP build="whole" bldLvl="1" animBg="1" rev="0" advAuto="0" spid="483" grpId="1"/>
      <p:bldP build="whole" bldLvl="1" animBg="1" rev="0" advAuto="0" spid="48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creen shot 2015-11-12 at 7.50.4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679" y="276352"/>
            <a:ext cx="10148653" cy="869696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75000"/>
              </a:srgbClr>
            </a:outerShdw>
          </a:effectLst>
        </p:spPr>
      </p:pic>
      <p:pic>
        <p:nvPicPr>
          <p:cNvPr id="488" name="Screen shot 2012-10-15 at 8.57.17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01771" y="2285981"/>
            <a:ext cx="7010313" cy="820525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52400" dir="2700000">
              <a:srgbClr val="000000">
                <a:alpha val="75000"/>
              </a:srgbClr>
            </a:outerShdw>
          </a:effectLst>
        </p:spPr>
      </p:pic>
      <p:sp>
        <p:nvSpPr>
          <p:cNvPr id="489" name="Shape 489"/>
          <p:cNvSpPr/>
          <p:nvPr/>
        </p:nvSpPr>
        <p:spPr>
          <a:xfrm>
            <a:off x="3168851" y="8843263"/>
            <a:ext cx="6112257" cy="71526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585216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 invalidUrl="" action="" tgtFrame="" tooltip="" history="1" highlightClick="0" endSnd="0"/>
              </a:defRPr>
            </a:lvl1pPr>
          </a:lstStyle>
          <a:p>
            <a:pPr>
              <a:defRPr>
                <a:effectLst/>
              </a:defRPr>
            </a:pPr>
            <a:r>
              <a:rPr>
                <a:hlinkClick r:id="rId5" invalidUrl="" action="" tgtFrame="" tooltip="" history="1" highlightClick="0" endSnd="0"/>
              </a:rPr>
              <a:t>www.ncse.com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0560" y="747776"/>
            <a:ext cx="8593329" cy="74127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65998"/>
              </a:srgbClr>
            </a:outerShdw>
          </a:effectLst>
        </p:spPr>
      </p:pic>
      <p:sp>
        <p:nvSpPr>
          <p:cNvPr id="492" name="Shape 492"/>
          <p:cNvSpPr/>
          <p:nvPr/>
        </p:nvSpPr>
        <p:spPr>
          <a:xfrm>
            <a:off x="2735071" y="8459978"/>
            <a:ext cx="7542785" cy="571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65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70432">
              <a:buClr>
                <a:srgbClr val="412218"/>
              </a:buClr>
              <a:buFont typeface="Lucida Grande"/>
              <a:defRPr b="1" sz="3800">
                <a:solidFill>
                  <a:srgbClr val="011993"/>
                </a:solidFill>
                <a:uFill>
                  <a:solidFill>
                    <a:srgbClr val="00A8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  <a:hlinkClick r:id="rId3" invalidUrl="" action="" tgtFrame="" tooltip="" history="1" highlightClick="0" endSnd="0"/>
              </a:defRPr>
            </a:lvl1pPr>
          </a:lstStyle>
          <a:p>
            <a:pPr>
              <a:defRPr b="0" sz="1000">
                <a:effectLst/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pPr>
            <a:r>
              <a:rPr b="1" sz="3800">
                <a:uFill>
                  <a:solidFill>
                    <a:srgbClr val="00A8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  <a:hlinkClick r:id="rId3" invalidUrl="" action="" tgtFrame="" tooltip="" history="1" highlightClick="0" endSnd="0"/>
              </a:rPr>
              <a:t>www.nsta.org/evolution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A9A9A9"/>
            </a:gs>
            <a:gs pos="100000">
              <a:srgbClr val="01199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Screen shot 2012-03-31 at 1.07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088" y="195072"/>
            <a:ext cx="9335406" cy="3186177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152400" dist="203200" dir="2700000">
              <a:srgbClr val="000000">
                <a:alpha val="75000"/>
              </a:srgbClr>
            </a:outerShdw>
          </a:effectLst>
        </p:spPr>
      </p:pic>
      <p:pic>
        <p:nvPicPr>
          <p:cNvPr id="495" name="Screen shot 2012-03-31 at 1.07.3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8832" y="2210816"/>
            <a:ext cx="6031452" cy="4437889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</p:spPr>
      </p:pic>
      <p:pic>
        <p:nvPicPr>
          <p:cNvPr id="496" name="Screen shot 2012-03-31 at 1.16.0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216" y="731520"/>
            <a:ext cx="5543296" cy="8290560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152400" dist="203200" dir="2700000">
              <a:srgbClr val="000000">
                <a:alpha val="75000"/>
              </a:srgbClr>
            </a:outerShdw>
          </a:effectLst>
        </p:spPr>
      </p:pic>
      <p:sp>
        <p:nvSpPr>
          <p:cNvPr id="497" name="Shape 497"/>
          <p:cNvSpPr/>
          <p:nvPr/>
        </p:nvSpPr>
        <p:spPr>
          <a:xfrm>
            <a:off x="2113280" y="1463040"/>
            <a:ext cx="1316737" cy="1332993"/>
          </a:xfrm>
          <a:prstGeom prst="roundRect">
            <a:avLst>
              <a:gd name="adj" fmla="val 18519"/>
            </a:avLst>
          </a:prstGeom>
          <a:ln w="101600">
            <a:solidFill>
              <a:srgbClr val="FF2600"/>
            </a:solidFill>
          </a:ln>
          <a:effectLst>
            <a:outerShdw sx="100000" sy="100000" kx="0" ky="0" algn="b" rotWithShape="0" blurRad="152400" dist="203200" dir="2700000">
              <a:srgbClr val="000000">
                <a:alpha val="75000"/>
              </a:srgbClr>
            </a:outerShdw>
          </a:effectLst>
        </p:spPr>
        <p:txBody>
          <a:bodyPr lIns="65023" tIns="65023" rIns="65023" bIns="65023" anchor="ctr"/>
          <a:lstStyle/>
          <a:p>
            <a:pPr marL="52019" marR="52019" algn="l" defTabSz="1170432">
              <a:defRPr sz="1400">
                <a:solidFill>
                  <a:srgbClr val="412218"/>
                </a:solidFill>
                <a:effectLst/>
                <a:uFill>
                  <a:solidFill>
                    <a:srgbClr val="412218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pPr>
          </a:p>
        </p:txBody>
      </p:sp>
      <p:pic>
        <p:nvPicPr>
          <p:cNvPr id="498" name="Screen shot 2012-03-31 at 1.07.20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58559" y="4665471"/>
            <a:ext cx="6030977" cy="4441488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96"/>
                                        </p:tgtEl>
                                      </p:cBhvr>
                                      <p:by x="42549" y="4254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7130 0.273333" origin="layout" pathEditMode="relative">
                                      <p:cBhvr>
                                        <p:cTn id="15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" dur="500" fill="hold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6" grpId="2"/>
      <p:bldP build="whole" bldLvl="1" animBg="1" rev="0" advAuto="0" spid="495" grpId="6"/>
      <p:bldP build="whole" bldLvl="1" animBg="1" rev="0" advAuto="0" spid="497" grpId="1"/>
      <p:bldP build="whole" bldLvl="1" animBg="1" rev="0" advAuto="0" spid="494" grpId="5"/>
      <p:bldP build="whole" bldLvl="1" animBg="1" rev="0" advAuto="0" spid="497" grpId="4"/>
      <p:bldP build="whole" bldLvl="1" animBg="1" rev="0" advAuto="0" spid="498" grpId="7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A9A9A9"/>
            </a:gs>
            <a:gs pos="100000">
              <a:srgbClr val="01199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Screen shot 2014-12-05 at 6.27.1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0607" y="22703"/>
            <a:ext cx="4470401" cy="4951633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</p:spPr>
      </p:pic>
      <p:pic>
        <p:nvPicPr>
          <p:cNvPr id="501" name="Screen shot 2014-12-05 at 6.27.33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834" y="178816"/>
            <a:ext cx="7058855" cy="6242304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</p:spPr>
      </p:pic>
      <p:pic>
        <p:nvPicPr>
          <p:cNvPr id="502" name="Screen shot 2014-12-05 at 6.27.5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8160" y="3735804"/>
            <a:ext cx="7477760" cy="5790213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2" grpId="2"/>
      <p:bldP build="whole" bldLvl="1" animBg="1" rev="0" advAuto="0" spid="50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54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/>
        </p:nvSpPr>
        <p:spPr>
          <a:xfrm>
            <a:off x="1625600" y="8592566"/>
            <a:ext cx="9964928" cy="749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/>
          <a:p>
            <a:pPr defTabSz="1170432">
              <a:spcBef>
                <a:spcPts val="2600"/>
              </a:spcBef>
              <a:buClr>
                <a:srgbClr val="FFFFFF"/>
              </a:buClr>
              <a:buFont typeface="Lucida Grande"/>
              <a:defRPr sz="10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pPr>
            <a:r>
              <a:rPr b="1" sz="4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http://www.pbs.org/</a:t>
            </a:r>
            <a:r>
              <a:rPr b="1" sz="4200">
                <a:solidFill>
                  <a:srgbClr val="FDF8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DF8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evolution</a:t>
            </a:r>
          </a:p>
        </p:txBody>
      </p:sp>
      <p:pic>
        <p:nvPicPr>
          <p:cNvPr id="505" name="Screen shot 2012-10-15 at 9.01.0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056" y="462747"/>
            <a:ext cx="9054592" cy="4576613"/>
          </a:xfrm>
          <a:prstGeom prst="rect">
            <a:avLst/>
          </a:prstGeom>
          <a:ln w="25400"/>
          <a:effectLst>
            <a:outerShdw sx="100000" sy="100000" kx="0" ky="0" algn="b" rotWithShape="0" blurRad="152400" dist="152400" dir="2700000">
              <a:srgbClr val="000000">
                <a:alpha val="75000"/>
              </a:srgbClr>
            </a:outerShdw>
          </a:effectLst>
        </p:spPr>
      </p:pic>
      <p:grpSp>
        <p:nvGrpSpPr>
          <p:cNvPr id="508" name="Group 508"/>
          <p:cNvGrpSpPr/>
          <p:nvPr/>
        </p:nvGrpSpPr>
        <p:grpSpPr>
          <a:xfrm>
            <a:off x="2877312" y="3033505"/>
            <a:ext cx="9242214" cy="5549663"/>
            <a:chOff x="0" y="0"/>
            <a:chExt cx="9242212" cy="5549662"/>
          </a:xfrm>
        </p:grpSpPr>
        <p:pic>
          <p:nvPicPr>
            <p:cNvPr id="506" name="Screen shot 2012-10-15 at 9.02.10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233408" cy="5549663"/>
            </a:xfrm>
            <a:prstGeom prst="rect">
              <a:avLst/>
            </a:prstGeom>
            <a:ln w="25400" cap="flat">
              <a:noFill/>
              <a:round/>
            </a:ln>
            <a:effectLst>
              <a:outerShdw sx="100000" sy="100000" kx="0" ky="0" algn="b" rotWithShape="0" blurRad="152400" dist="152400" dir="2700000">
                <a:srgbClr val="000000">
                  <a:alpha val="75000"/>
                </a:srgbClr>
              </a:outerShdw>
            </a:effectLst>
          </p:spPr>
        </p:pic>
        <p:pic>
          <p:nvPicPr>
            <p:cNvPr id="507" name="Screen shot 2012-10-15 at 9.02.22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030975" y="1867697"/>
              <a:ext cx="3211238" cy="339750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54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/>
        </p:nvSpPr>
        <p:spPr>
          <a:xfrm>
            <a:off x="2877312" y="8642322"/>
            <a:ext cx="773627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6444" marR="57797" algn="l" defTabSz="1300480">
              <a:buClr>
                <a:srgbClr val="FFFFFF"/>
              </a:buClr>
              <a:buFont typeface="Lucida Grande"/>
              <a:defRPr b="1" sz="3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u="sng">
                <a:hlinkClick r:id="rId2" invalidUrl="" action="" tgtFrame="" tooltip="" history="1" highlightClick="0" endSnd="0"/>
              </a:rPr>
              <a:t>http://evolution.berkeley.edu</a:t>
            </a:r>
            <a:r>
              <a:t>/</a:t>
            </a:r>
          </a:p>
        </p:txBody>
      </p:sp>
      <p:pic>
        <p:nvPicPr>
          <p:cNvPr id="511" name="Screen shot 2012-10-15 at 9.05.3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690" y="455168"/>
            <a:ext cx="12528270" cy="5722113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152400" dist="127000" dir="2700000">
              <a:srgbClr val="000000">
                <a:alpha val="75000"/>
              </a:srgbClr>
            </a:outerShdw>
          </a:effectLst>
        </p:spPr>
      </p:pic>
      <p:pic>
        <p:nvPicPr>
          <p:cNvPr id="512" name="Screen shot 2012-10-15 at 9.07.50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304" y="3511296"/>
            <a:ext cx="6502401" cy="4787837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152400" dist="127000" dir="2700000">
              <a:srgbClr val="000000">
                <a:alpha val="75000"/>
              </a:srgbClr>
            </a:outerShdw>
          </a:effectLst>
        </p:spPr>
      </p:pic>
      <p:grpSp>
        <p:nvGrpSpPr>
          <p:cNvPr id="515" name="Group 515"/>
          <p:cNvGrpSpPr/>
          <p:nvPr/>
        </p:nvGrpSpPr>
        <p:grpSpPr>
          <a:xfrm>
            <a:off x="5592064" y="3706367"/>
            <a:ext cx="7006336" cy="4390217"/>
            <a:chOff x="0" y="0"/>
            <a:chExt cx="7006335" cy="4390215"/>
          </a:xfrm>
        </p:grpSpPr>
        <p:pic>
          <p:nvPicPr>
            <p:cNvPr id="513" name="Screen shot 2012-10-15 at 9.07.15 A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006336" cy="233227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52400" dist="127000" dir="2700000">
                <a:srgbClr val="000000">
                  <a:alpha val="75000"/>
                </a:srgbClr>
              </a:outerShdw>
            </a:effectLst>
          </p:spPr>
        </p:pic>
        <p:pic>
          <p:nvPicPr>
            <p:cNvPr id="514" name="Screen shot 2012-10-15 at 9.07.38 A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422144"/>
              <a:ext cx="7006336" cy="1968072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52400" dist="127000" dir="2700000">
                <a:srgbClr val="000000">
                  <a:alpha val="7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99">
        <p14:warp dir="in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2" grpId="1"/>
      <p:bldP build="whole" bldLvl="1" animBg="1" rev="0" advAuto="0" spid="515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NAS-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1504" y="1252201"/>
            <a:ext cx="4909313" cy="7235099"/>
          </a:xfrm>
          <a:prstGeom prst="rect">
            <a:avLst/>
          </a:prstGeom>
          <a:ln w="25400"/>
        </p:spPr>
      </p:pic>
      <p:sp>
        <p:nvSpPr>
          <p:cNvPr id="518" name="Shape 518"/>
          <p:cNvSpPr/>
          <p:nvPr/>
        </p:nvSpPr>
        <p:spPr>
          <a:xfrm>
            <a:off x="390144" y="1885696"/>
            <a:ext cx="6486145" cy="3511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52019" marR="52019" defTabSz="1170432">
              <a:defRPr sz="4600">
                <a:effectLst/>
                <a:uFill>
                  <a:solidFill>
                    <a:srgbClr val="959595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from the National Academy of Sciences:</a:t>
            </a:r>
          </a:p>
          <a:p>
            <a:pPr marL="52019" marR="52019" defTabSz="1170432">
              <a:defRPr sz="4600">
                <a:effectLst/>
                <a:uFill>
                  <a:solidFill>
                    <a:srgbClr val="959595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52019" marR="52019" defTabSz="1170432">
              <a:defRPr b="1" sz="4600">
                <a:effectLst/>
                <a:uFill>
                  <a:solidFill>
                    <a:srgbClr val="959595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>
                <a:hlinkClick r:id="rId3" invalidUrl="" action="" tgtFrame="" tooltip="" history="1" highlightClick="0" endSnd="0"/>
              </a:rPr>
              <a:t>www.nas.edu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99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6752" y="1528064"/>
            <a:ext cx="7454605" cy="6681217"/>
          </a:xfrm>
          <a:prstGeom prst="rect">
            <a:avLst/>
          </a:prstGeom>
          <a:ln w="25400"/>
        </p:spPr>
      </p:pic>
      <p:sp>
        <p:nvSpPr>
          <p:cNvPr id="521" name="Shape 521"/>
          <p:cNvSpPr/>
          <p:nvPr/>
        </p:nvSpPr>
        <p:spPr>
          <a:xfrm>
            <a:off x="682752" y="3039872"/>
            <a:ext cx="3852672" cy="288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52019" marR="52019" algn="l" defTabSz="1170432">
              <a:defRPr b="1" sz="38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I’d be glad to visit your classroom to talk about evolution</a:t>
            </a:r>
          </a:p>
        </p:txBody>
      </p:sp>
      <p:sp>
        <p:nvSpPr>
          <p:cNvPr id="522" name="Shape 522"/>
          <p:cNvSpPr/>
          <p:nvPr/>
        </p:nvSpPr>
        <p:spPr>
          <a:xfrm>
            <a:off x="2162048" y="6681216"/>
            <a:ext cx="3735877" cy="520701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778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52019" marR="52019" algn="l" defTabSz="1170432">
              <a:defRPr b="1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Irreducible Complexity</a:t>
            </a:r>
          </a:p>
        </p:txBody>
      </p:sp>
      <p:sp>
        <p:nvSpPr>
          <p:cNvPr id="523" name="Shape 523"/>
          <p:cNvSpPr/>
          <p:nvPr/>
        </p:nvSpPr>
        <p:spPr>
          <a:xfrm>
            <a:off x="1739392" y="7640319"/>
            <a:ext cx="2380787" cy="520701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778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52019" marR="52019" algn="l" defTabSz="1170432">
              <a:defRPr b="1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Fossil Record</a:t>
            </a:r>
          </a:p>
        </p:txBody>
      </p:sp>
      <p:sp>
        <p:nvSpPr>
          <p:cNvPr id="524" name="Shape 524"/>
          <p:cNvSpPr/>
          <p:nvPr/>
        </p:nvSpPr>
        <p:spPr>
          <a:xfrm>
            <a:off x="9314688" y="5852159"/>
            <a:ext cx="2723846" cy="520701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778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52019" marR="52019" algn="l" defTabSz="1170432">
              <a:defRPr b="1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Human Genome</a:t>
            </a:r>
          </a:p>
        </p:txBody>
      </p:sp>
      <p:sp>
        <p:nvSpPr>
          <p:cNvPr id="525" name="Shape 525"/>
          <p:cNvSpPr/>
          <p:nvPr/>
        </p:nvSpPr>
        <p:spPr>
          <a:xfrm>
            <a:off x="8501888" y="7932928"/>
            <a:ext cx="3212161" cy="520701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778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52019" marR="52019" algn="l" defTabSz="1170432">
              <a:defRPr b="1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Bacterial Flagellum</a:t>
            </a:r>
          </a:p>
        </p:txBody>
      </p:sp>
      <p:sp>
        <p:nvSpPr>
          <p:cNvPr id="526" name="Shape 526"/>
          <p:cNvSpPr/>
          <p:nvPr/>
        </p:nvSpPr>
        <p:spPr>
          <a:xfrm>
            <a:off x="8176768" y="4828032"/>
            <a:ext cx="1965180" cy="520701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778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52019" marR="52019" algn="l" defTabSz="1170432">
              <a:defRPr b="1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Speciation </a:t>
            </a:r>
          </a:p>
        </p:txBody>
      </p:sp>
      <p:sp>
        <p:nvSpPr>
          <p:cNvPr id="527" name="Shape 527"/>
          <p:cNvSpPr/>
          <p:nvPr/>
        </p:nvSpPr>
        <p:spPr>
          <a:xfrm>
            <a:off x="4242816" y="8631935"/>
            <a:ext cx="3265501" cy="520701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778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52019" marR="52019" algn="l" defTabSz="1170432">
              <a:defRPr b="1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“Intelligent Design”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Class="entr" nodeType="afterEffect" presetSubtype="2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Class="entr" nodeType="afterEffect" presetSubtype="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Class="entr" nodeType="afterEffect" presetSubtype="2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8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Class="entr" nodeType="afterEffect" presetSubtype="2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2" grpId="1"/>
      <p:bldP build="whole" bldLvl="1" animBg="1" rev="0" advAuto="0" spid="524" grpId="3"/>
      <p:bldP build="whole" bldLvl="1" animBg="1" rev="0" advAuto="0" spid="523" grpId="2"/>
      <p:bldP build="whole" bldLvl="1" animBg="1" rev="0" advAuto="0" spid="525" grpId="4"/>
      <p:bldP build="whole" bldLvl="1" animBg="1" rev="0" advAuto="0" spid="526" grpId="5"/>
      <p:bldP build="whole" bldLvl="1" animBg="1" rev="0" advAuto="0" spid="527" grpId="6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Screen shot 2014-12-05 at 7.44.5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60" y="715264"/>
            <a:ext cx="10634729" cy="7916672"/>
          </a:xfrm>
          <a:prstGeom prst="rect">
            <a:avLst/>
          </a:prstGeom>
          <a:ln w="25400"/>
        </p:spPr>
      </p:pic>
      <p:sp>
        <p:nvSpPr>
          <p:cNvPr id="429" name="Shape 429"/>
          <p:cNvSpPr/>
          <p:nvPr/>
        </p:nvSpPr>
        <p:spPr>
          <a:xfrm flipV="1">
            <a:off x="11470782" y="2558296"/>
            <a:ext cx="1400341" cy="2"/>
          </a:xfrm>
          <a:prstGeom prst="line">
            <a:avLst/>
          </a:prstGeom>
          <a:ln w="88900">
            <a:solidFill>
              <a:srgbClr val="FF2600"/>
            </a:solidFill>
            <a:headEnd type="triangle"/>
          </a:ln>
        </p:spPr>
        <p:txBody>
          <a:bodyPr lIns="65023" tIns="65023" rIns="65023" bIns="65023" anchor="ctr"/>
          <a:lstStyle/>
          <a:p>
            <a:pPr algn="l" defTabSz="585216">
              <a:defRPr sz="14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432" name="Group 432"/>
          <p:cNvGrpSpPr/>
          <p:nvPr/>
        </p:nvGrpSpPr>
        <p:grpSpPr>
          <a:xfrm>
            <a:off x="8615680" y="5858575"/>
            <a:ext cx="3632025" cy="2074353"/>
            <a:chOff x="0" y="19655"/>
            <a:chExt cx="3632024" cy="2074352"/>
          </a:xfrm>
        </p:grpSpPr>
        <p:sp>
          <p:nvSpPr>
            <p:cNvPr id="430" name="Shape 430"/>
            <p:cNvSpPr/>
            <p:nvPr/>
          </p:nvSpPr>
          <p:spPr>
            <a:xfrm>
              <a:off x="0" y="1053624"/>
              <a:ext cx="3186176" cy="1040385"/>
            </a:xfrm>
            <a:prstGeom prst="roundRect">
              <a:avLst>
                <a:gd name="adj" fmla="val 23437"/>
              </a:avLst>
            </a:prstGeom>
            <a:noFill/>
            <a:ln w="889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57799" marR="57799" algn="l" defTabSz="1300480">
                <a:defRPr sz="2800"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sp>
          <p:nvSpPr>
            <p:cNvPr id="431" name="Shape 431"/>
            <p:cNvSpPr/>
            <p:nvPr/>
          </p:nvSpPr>
          <p:spPr>
            <a:xfrm flipV="1">
              <a:off x="2682238" y="19655"/>
              <a:ext cx="949787" cy="949786"/>
            </a:xfrm>
            <a:prstGeom prst="line">
              <a:avLst/>
            </a:prstGeom>
            <a:noFill/>
            <a:ln w="88900" cap="flat">
              <a:solidFill>
                <a:srgbClr val="FF26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585216">
                <a:defRPr sz="14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2" grpId="2"/>
      <p:bldP build="whole" bldLvl="1" animBg="1" rev="0" advAuto="0" spid="4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/>
        </p:nvSpPr>
        <p:spPr>
          <a:xfrm>
            <a:off x="2763520" y="1154176"/>
            <a:ext cx="9314689" cy="7298944"/>
          </a:xfrm>
          <a:prstGeom prst="roundRect">
            <a:avLst>
              <a:gd name="adj" fmla="val 3341"/>
            </a:avLst>
          </a:prstGeom>
          <a:solidFill>
            <a:srgbClr val="FFFFFF"/>
          </a:solidFill>
          <a:ln w="25400">
            <a:solidFill>
              <a:srgbClr val="4B342B"/>
            </a:solidFill>
          </a:ln>
        </p:spPr>
        <p:txBody>
          <a:bodyPr lIns="65023" tIns="65023" rIns="65023" bIns="65023" anchor="ctr"/>
          <a:lstStyle/>
          <a:p>
            <a:pPr marL="52019" marR="52019" algn="l" defTabSz="1170432">
              <a:defRPr sz="1400">
                <a:solidFill>
                  <a:srgbClr val="959595"/>
                </a:solidFill>
                <a:effectLst/>
                <a:uFill>
                  <a:solidFill>
                    <a:srgbClr val="959595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pPr>
          </a:p>
        </p:txBody>
      </p:sp>
      <p:pic>
        <p:nvPicPr>
          <p:cNvPr id="530" name="miller_dvd_page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9824" y="1365504"/>
            <a:ext cx="8969539" cy="4307840"/>
          </a:xfrm>
          <a:prstGeom prst="rect">
            <a:avLst/>
          </a:prstGeom>
          <a:ln w="25400"/>
        </p:spPr>
      </p:pic>
      <p:pic>
        <p:nvPicPr>
          <p:cNvPr id="531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8688" y="4226559"/>
            <a:ext cx="4293062" cy="4047745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532" name="Shape 532"/>
          <p:cNvSpPr/>
          <p:nvPr/>
        </p:nvSpPr>
        <p:spPr>
          <a:xfrm>
            <a:off x="1154176" y="260096"/>
            <a:ext cx="662446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52019" marR="52019" algn="l" defTabSz="1170432">
              <a:defRPr b="1" sz="360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hlinkClick r:id="rId4" invalidUrl="" action="" tgtFrame="" tooltip="" history="1" highlightClick="0" endSnd="0"/>
              </a:rPr>
              <a:t>www.hhmi.org</a:t>
            </a:r>
            <a:r>
              <a:t>/biointeractive</a:t>
            </a:r>
          </a:p>
        </p:txBody>
      </p:sp>
      <p:pic>
        <p:nvPicPr>
          <p:cNvPr id="533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95488" y="5055615"/>
            <a:ext cx="3397504" cy="3045027"/>
          </a:xfrm>
          <a:prstGeom prst="rect">
            <a:avLst/>
          </a:prstGeom>
          <a:ln w="25400"/>
        </p:spPr>
      </p:pic>
      <p:pic>
        <p:nvPicPr>
          <p:cNvPr id="534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91104" y="1506264"/>
            <a:ext cx="6062980" cy="894081"/>
          </a:xfrm>
          <a:prstGeom prst="rect">
            <a:avLst/>
          </a:prstGeom>
          <a:ln w="25400"/>
        </p:spPr>
      </p:pic>
      <p:sp>
        <p:nvSpPr>
          <p:cNvPr id="535" name="Shape 535"/>
          <p:cNvSpPr/>
          <p:nvPr/>
        </p:nvSpPr>
        <p:spPr>
          <a:xfrm>
            <a:off x="1072896" y="8745728"/>
            <a:ext cx="1136294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52019" marR="52019" algn="l" defTabSz="1170432">
              <a:defRPr b="1" sz="30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Free DVD — from the Howard Hughes Medical Institute</a:t>
            </a:r>
          </a:p>
        </p:txBody>
      </p:sp>
      <p:sp>
        <p:nvSpPr>
          <p:cNvPr id="536" name="Shape 536"/>
          <p:cNvSpPr/>
          <p:nvPr/>
        </p:nvSpPr>
        <p:spPr>
          <a:xfrm>
            <a:off x="292608" y="4194047"/>
            <a:ext cx="188853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52019" marR="52019" algn="l" defTabSz="1170432">
              <a:defRPr b="1" sz="46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HHMI: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/>
        </p:nvSpPr>
        <p:spPr>
          <a:xfrm>
            <a:off x="2210816" y="2324608"/>
            <a:ext cx="10420096" cy="50068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6896" marR="57798" algn="l" defTabSz="1170432">
              <a:buClr>
                <a:srgbClr val="000000"/>
              </a:buClr>
              <a:buFont typeface="Comic Sans MS"/>
              <a:defRPr b="1" sz="40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Emphasize that the purpose of science education is not to compel belief — it is to promote understanding.</a:t>
            </a:r>
          </a:p>
          <a:p>
            <a:pPr marL="56896" marR="57798" algn="l" defTabSz="1170432">
              <a:buClr>
                <a:srgbClr val="000000"/>
              </a:buClr>
              <a:buFont typeface="Comic Sans MS"/>
              <a:defRPr b="1" sz="40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56896" marR="57798" algn="l" defTabSz="1170432">
              <a:buClr>
                <a:srgbClr val="000000"/>
              </a:buClr>
              <a:buFont typeface="Comic Sans MS"/>
              <a:defRPr b="1" sz="40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Scientists don’t “believe” in scientific theories — they accept or reject them on the basis of the evidence.</a:t>
            </a:r>
          </a:p>
        </p:txBody>
      </p:sp>
      <p:sp>
        <p:nvSpPr>
          <p:cNvPr id="539" name="Shape 539"/>
          <p:cNvSpPr/>
          <p:nvPr/>
        </p:nvSpPr>
        <p:spPr>
          <a:xfrm>
            <a:off x="2422144" y="780288"/>
            <a:ext cx="9721089" cy="81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63500" dir="2700000">
              <a:srgbClr val="000000">
                <a:alpha val="83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6896" marR="57798" algn="l" defTabSz="1170432">
              <a:buClr>
                <a:srgbClr val="EC2203"/>
              </a:buClr>
              <a:buFont typeface="Comic Sans MS"/>
              <a:defRPr b="1" sz="4600">
                <a:solidFill>
                  <a:srgbClr val="EC2203"/>
                </a:solidFill>
                <a:uFill>
                  <a:solidFill>
                    <a:srgbClr val="EC2203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General Guidelines &amp; Suggestions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/>
        </p:nvSpPr>
        <p:spPr>
          <a:xfrm>
            <a:off x="2210816" y="2259583"/>
            <a:ext cx="10420096" cy="585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57799" marR="57799" algn="l" defTabSz="1300480">
              <a:defRPr sz="28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 sz="4000">
                <a:latin typeface="Comic Sans MS"/>
                <a:ea typeface="Comic Sans MS"/>
                <a:cs typeface="Comic Sans MS"/>
                <a:sym typeface="Comic Sans MS"/>
              </a:rPr>
              <a:t>Make certain that students don’t see evolution as a subject that places their most closely-held beliefs at issue.</a:t>
            </a:r>
            <a:endParaRPr b="1" sz="4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7799" marR="57799" algn="l" defTabSz="1300480">
              <a:defRPr sz="28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b="1" sz="4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7799" marR="57799" algn="l" defTabSz="1300480">
              <a:defRPr sz="28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 sz="4000">
                <a:latin typeface="Comic Sans MS"/>
                <a:ea typeface="Comic Sans MS"/>
                <a:cs typeface="Comic Sans MS"/>
                <a:sym typeface="Comic Sans MS"/>
              </a:rPr>
              <a:t>... and, emphasize the process by which scientific ideas are developed — not from preexisting beliefs, but from observation and experiment.</a:t>
            </a:r>
          </a:p>
        </p:txBody>
      </p:sp>
      <p:sp>
        <p:nvSpPr>
          <p:cNvPr id="542" name="Shape 542"/>
          <p:cNvSpPr/>
          <p:nvPr/>
        </p:nvSpPr>
        <p:spPr>
          <a:xfrm>
            <a:off x="2422144" y="780288"/>
            <a:ext cx="9721089" cy="81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63500" dir="2700000">
              <a:srgbClr val="000000">
                <a:alpha val="83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6896" marR="57798" algn="l" defTabSz="1170432">
              <a:buClr>
                <a:srgbClr val="EC2203"/>
              </a:buClr>
              <a:buFont typeface="Comic Sans MS"/>
              <a:defRPr b="1" sz="4600">
                <a:solidFill>
                  <a:srgbClr val="EC2203"/>
                </a:solidFill>
                <a:uFill>
                  <a:solidFill>
                    <a:srgbClr val="EC2203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General Guidelines &amp; Suggestions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still-monkey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20" y="293066"/>
            <a:ext cx="7656577" cy="5906930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hape 545"/>
          <p:cNvSpPr/>
          <p:nvPr/>
        </p:nvSpPr>
        <p:spPr>
          <a:xfrm>
            <a:off x="1024128" y="6583679"/>
            <a:ext cx="6177281" cy="251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585216">
              <a:defRPr b="1" sz="40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A persistent issue in teaching Evolution: The </a:t>
            </a:r>
            <a:r>
              <a:rPr>
                <a:solidFill>
                  <a:srgbClr val="FFF76B"/>
                </a:solidFill>
              </a:rPr>
              <a:t>Science vs. Faith</a:t>
            </a:r>
            <a:r>
              <a:t> stereotype</a:t>
            </a:r>
          </a:p>
        </p:txBody>
      </p:sp>
      <p:pic>
        <p:nvPicPr>
          <p:cNvPr id="546" name="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58608" y="2877311"/>
            <a:ext cx="4428464" cy="5900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/>
          <p:nvPr/>
        </p:nvSpPr>
        <p:spPr>
          <a:xfrm>
            <a:off x="1637919" y="526796"/>
            <a:ext cx="939596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/>
          <a:p>
            <a:pPr defTabSz="585216">
              <a:defRPr b="1" sz="3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But the stereotype is beginning to crack.</a:t>
            </a:r>
          </a:p>
          <a:p>
            <a:pPr defTabSz="585216">
              <a:defRPr b="1" sz="3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An Example:</a:t>
            </a:r>
          </a:p>
        </p:txBody>
      </p:sp>
      <p:grpSp>
        <p:nvGrpSpPr>
          <p:cNvPr id="551" name="Group 551"/>
          <p:cNvGrpSpPr/>
          <p:nvPr/>
        </p:nvGrpSpPr>
        <p:grpSpPr>
          <a:xfrm>
            <a:off x="520192" y="1983232"/>
            <a:ext cx="7315201" cy="6201877"/>
            <a:chOff x="0" y="0"/>
            <a:chExt cx="7315200" cy="6201876"/>
          </a:xfrm>
        </p:grpSpPr>
        <p:pic>
          <p:nvPicPr>
            <p:cNvPr id="549" name="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08627"/>
              <a:ext cx="7315200" cy="5493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Screen shot 2014-11-04 at 9.45.48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315200" cy="722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2" name="Screen shot 2014-11-04 at 9.43.3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0879" y="3201254"/>
            <a:ext cx="6177281" cy="612969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>
            <a:off x="4294899" y="601472"/>
            <a:ext cx="7884160" cy="1349249"/>
          </a:xfrm>
          <a:prstGeom prst="rect">
            <a:avLst/>
          </a:prstGeom>
          <a:solidFill>
            <a:srgbClr val="D6D6D6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778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lnSpc>
                <a:spcPts val="4800"/>
              </a:lnSpc>
              <a:tabLst>
                <a:tab pos="1181100" algn="l"/>
              </a:tabLst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Significantly, Kitzmiller wasn’t a “God vs. Science” case.</a:t>
            </a:r>
          </a:p>
        </p:txBody>
      </p:sp>
      <p:sp>
        <p:nvSpPr>
          <p:cNvPr id="555" name="Shape 555"/>
          <p:cNvSpPr/>
          <p:nvPr/>
        </p:nvSpPr>
        <p:spPr>
          <a:xfrm>
            <a:off x="1528064" y="6941311"/>
            <a:ext cx="10403840" cy="132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381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lnSpc>
                <a:spcPts val="4800"/>
              </a:lnSpc>
              <a:tabLst>
                <a:tab pos="1181100" algn="l"/>
              </a:tabLst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Most of the 11 plaintiffs were Christians (and 2 were Sunday school teachers).</a:t>
            </a:r>
          </a:p>
        </p:txBody>
      </p:sp>
      <p:sp>
        <p:nvSpPr>
          <p:cNvPr id="556" name="Shape 556"/>
          <p:cNvSpPr/>
          <p:nvPr/>
        </p:nvSpPr>
        <p:spPr>
          <a:xfrm>
            <a:off x="4210303" y="4080255"/>
            <a:ext cx="8046721" cy="25196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381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lnSpc>
                <a:spcPts val="4800"/>
              </a:lnSpc>
              <a:tabLst>
                <a:tab pos="1181100" algn="l"/>
              </a:tabLst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2 of the 6 expert witnesses were people of faith, and one was a professor of theology at Georgetown Univ.</a:t>
            </a:r>
          </a:p>
        </p:txBody>
      </p:sp>
      <p:sp>
        <p:nvSpPr>
          <p:cNvPr id="557" name="Shape 557"/>
          <p:cNvSpPr/>
          <p:nvPr/>
        </p:nvSpPr>
        <p:spPr>
          <a:xfrm>
            <a:off x="4681728" y="2422144"/>
            <a:ext cx="7396480" cy="132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381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lnSpc>
                <a:spcPts val="4800"/>
              </a:lnSpc>
              <a:tabLst>
                <a:tab pos="1181100" algn="l"/>
              </a:tabLst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The Judge himself was a Christian (Lutheran).</a:t>
            </a:r>
          </a:p>
        </p:txBody>
      </p:sp>
      <p:pic>
        <p:nvPicPr>
          <p:cNvPr id="558" name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728" y="347125"/>
            <a:ext cx="3220510" cy="4909313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52400" dist="1778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5" grpId="3"/>
      <p:bldP build="whole" bldLvl="1" animBg="1" rev="0" advAuto="0" spid="557" grpId="1"/>
      <p:bldP build="whole" bldLvl="1" animBg="1" rev="0" advAuto="0" spid="556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433FF"/>
            </a:gs>
            <a:gs pos="100000">
              <a:srgbClr val="9437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Screen shot 2014-12-04 at 6.24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0544" y="390144"/>
            <a:ext cx="4487577" cy="577088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41300" dist="241300" dir="2700000">
              <a:srgbClr val="000000">
                <a:alpha val="66999"/>
              </a:srgbClr>
            </a:outerShdw>
          </a:effectLst>
        </p:spPr>
      </p:pic>
      <p:pic>
        <p:nvPicPr>
          <p:cNvPr id="561" name="Macaw-cover-mediu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079" y="325120"/>
            <a:ext cx="3985234" cy="4925569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241300" dist="241300" dir="2700000">
              <a:srgbClr val="000000">
                <a:alpha val="66000"/>
              </a:srgbClr>
            </a:outerShdw>
          </a:effectLst>
        </p:spPr>
      </p:pic>
      <p:pic>
        <p:nvPicPr>
          <p:cNvPr id="562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1352" y="910336"/>
            <a:ext cx="4457585" cy="5640833"/>
          </a:xfrm>
          <a:prstGeom prst="rect">
            <a:avLst/>
          </a:prstGeom>
          <a:ln w="12700"/>
          <a:effectLst>
            <a:outerShdw sx="100000" sy="100000" kx="0" ky="0" algn="b" rotWithShape="0" blurRad="241300" dist="241300" dir="2700000">
              <a:srgbClr val="000000">
                <a:alpha val="66000"/>
              </a:srgbClr>
            </a:outerShdw>
          </a:effectLst>
        </p:spPr>
      </p:pic>
      <p:pic>
        <p:nvPicPr>
          <p:cNvPr id="563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66094" y="3316223"/>
            <a:ext cx="4261782" cy="5761851"/>
          </a:xfrm>
          <a:prstGeom prst="rect">
            <a:avLst/>
          </a:prstGeom>
          <a:ln w="12700"/>
          <a:effectLst>
            <a:outerShdw sx="100000" sy="100000" kx="0" ky="0" algn="b" rotWithShape="0" blurRad="241300" dist="241300" dir="2700000">
              <a:srgbClr val="000000">
                <a:alpha val="66000"/>
              </a:srgbClr>
            </a:outerShdw>
          </a:effectLst>
        </p:spPr>
      </p:pic>
      <p:pic>
        <p:nvPicPr>
          <p:cNvPr id="564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00593" y="3673855"/>
            <a:ext cx="4402525" cy="5835905"/>
          </a:xfrm>
          <a:prstGeom prst="rect">
            <a:avLst/>
          </a:prstGeom>
          <a:ln w="12700"/>
          <a:effectLst>
            <a:outerShdw sx="100000" sy="100000" kx="0" ky="0" algn="b" rotWithShape="0" blurRad="241300" dist="241300" dir="2700000">
              <a:srgbClr val="000000">
                <a:alpha val="66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3" grpId="3"/>
      <p:bldP build="whole" bldLvl="1" animBg="1" rev="0" advAuto="0" spid="560" grpId="1"/>
      <p:bldP build="whole" bldLvl="1" animBg="1" rev="0" advAuto="0" spid="562" grpId="2"/>
      <p:bldP build="whole" bldLvl="1" animBg="1" rev="0" advAuto="0" spid="564" grpId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43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bio_ch15_4290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568" y="1414272"/>
            <a:ext cx="7669672" cy="33979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75000"/>
              </a:srgbClr>
            </a:outerShdw>
          </a:effectLst>
        </p:spPr>
      </p:pic>
      <p:sp>
        <p:nvSpPr>
          <p:cNvPr id="567" name="Shape 567"/>
          <p:cNvSpPr/>
          <p:nvPr/>
        </p:nvSpPr>
        <p:spPr>
          <a:xfrm>
            <a:off x="325120" y="237066"/>
            <a:ext cx="11054080" cy="63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57799" marR="57799" algn="l" defTabSz="1300480">
              <a:spcBef>
                <a:spcPts val="2300"/>
              </a:spcBef>
              <a:defRPr b="1" sz="34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Assemble the case historically . . .  </a:t>
            </a:r>
          </a:p>
        </p:txBody>
      </p:sp>
      <p:sp>
        <p:nvSpPr>
          <p:cNvPr id="568" name="Shape 568"/>
          <p:cNvSpPr/>
          <p:nvPr/>
        </p:nvSpPr>
        <p:spPr>
          <a:xfrm>
            <a:off x="438912" y="7477759"/>
            <a:ext cx="8128001" cy="1676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57799" marR="57799" algn="l" defTabSz="1300480">
              <a:spcBef>
                <a:spcPts val="2300"/>
              </a:spcBef>
              <a:defRPr b="1" sz="34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. . . allowing students to see the scientific development of the theory.    </a:t>
            </a:r>
          </a:p>
        </p:txBody>
      </p:sp>
      <p:pic>
        <p:nvPicPr>
          <p:cNvPr id="569" name="karroo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200" y="4594578"/>
            <a:ext cx="3576321" cy="26664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75000"/>
              </a:srgbClr>
            </a:outerShdw>
          </a:effectLst>
        </p:spPr>
      </p:pic>
      <p:pic>
        <p:nvPicPr>
          <p:cNvPr id="570" name="young darwin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14688" y="1511808"/>
            <a:ext cx="3025423" cy="43403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75000"/>
              </a:srgbClr>
            </a:outerShdw>
          </a:effectLst>
        </p:spPr>
      </p:pic>
      <p:pic>
        <p:nvPicPr>
          <p:cNvPr id="571" name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66911" y="4551679"/>
            <a:ext cx="3366348" cy="4689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270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1" grpId="1"/>
      <p:bldP build="whole" bldLvl="1" animBg="1" rev="0" advAuto="0" spid="568" grpId="3"/>
      <p:bldP build="whole" bldLvl="1" animBg="1" rev="0" advAuto="0" spid="569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3728" y="325120"/>
            <a:ext cx="5673345" cy="538073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Shape 574"/>
          <p:cNvSpPr/>
          <p:nvPr/>
        </p:nvSpPr>
        <p:spPr>
          <a:xfrm>
            <a:off x="650240" y="806026"/>
            <a:ext cx="5640833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6444" marR="57797" defTabSz="1300480">
              <a:spcBef>
                <a:spcPts val="2000"/>
              </a:spcBef>
              <a:buClr>
                <a:srgbClr val="FCFB00"/>
              </a:buClr>
              <a:buFont typeface="Arial"/>
              <a:defRPr b="1" sz="3200">
                <a:solidFill>
                  <a:srgbClr val="FC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CFB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“Succession of types.”</a:t>
            </a:r>
          </a:p>
          <a:p>
            <a:pPr marL="56444" marR="57797" algn="l" defTabSz="1300480">
              <a:spcBef>
                <a:spcPts val="2000"/>
              </a:spcBef>
              <a:buClr>
                <a:srgbClr val="FFFFFF"/>
              </a:buClr>
              <a:buFont typeface="Arial"/>
              <a:defRPr b="1" sz="32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Armadillos are native to the Americas, with most species found  in South America.</a:t>
            </a:r>
          </a:p>
        </p:txBody>
      </p:sp>
      <p:grpSp>
        <p:nvGrpSpPr>
          <p:cNvPr id="577" name="Group 577"/>
          <p:cNvGrpSpPr/>
          <p:nvPr/>
        </p:nvGrpSpPr>
        <p:grpSpPr>
          <a:xfrm>
            <a:off x="438912" y="4665471"/>
            <a:ext cx="12240768" cy="3896782"/>
            <a:chOff x="0" y="0"/>
            <a:chExt cx="12240767" cy="3896780"/>
          </a:xfrm>
        </p:grpSpPr>
        <p:pic>
          <p:nvPicPr>
            <p:cNvPr id="575" name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624577" cy="3771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6" name="Shape 576"/>
            <p:cNvSpPr/>
            <p:nvPr/>
          </p:nvSpPr>
          <p:spPr>
            <a:xfrm>
              <a:off x="6274815" y="1300479"/>
              <a:ext cx="5965953" cy="259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56444" marR="57797" algn="l" defTabSz="1300480">
                <a:spcBef>
                  <a:spcPts val="2000"/>
                </a:spcBef>
                <a:buClr>
                  <a:srgbClr val="FFFFFF"/>
                </a:buClr>
                <a:buFont typeface="Arial"/>
                <a:defRPr b="1" sz="32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Glyptodont fossils also unique to South America.</a:t>
              </a:r>
            </a:p>
            <a:p>
              <a:pPr marL="56444" marR="57797" algn="l" defTabSz="1300480">
                <a:spcBef>
                  <a:spcPts val="2000"/>
                </a:spcBef>
                <a:buClr>
                  <a:srgbClr val="FFFFFF"/>
                </a:buClr>
                <a:buFont typeface="Arial"/>
                <a:defRPr b="1" sz="32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Why should extinct armadillo-like species &amp; armadillos be found on same continent?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38912"/>
            <a:ext cx="7607808" cy="4194048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Shape 580"/>
          <p:cNvSpPr/>
          <p:nvPr/>
        </p:nvSpPr>
        <p:spPr>
          <a:xfrm>
            <a:off x="8014207" y="764032"/>
            <a:ext cx="4551681" cy="118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57799" marR="57799" defTabSz="1300480">
              <a:spcBef>
                <a:spcPts val="2000"/>
              </a:spcBef>
              <a:defRPr sz="32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Mylodon </a:t>
            </a:r>
            <a:r>
              <a:rPr i="1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(left)</a:t>
            </a: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 Giant ground sloth </a:t>
            </a:r>
            <a:r>
              <a:rPr i="1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(extinct)</a:t>
            </a:r>
          </a:p>
        </p:txBody>
      </p:sp>
      <p:sp>
        <p:nvSpPr>
          <p:cNvPr id="581" name="Shape 581"/>
          <p:cNvSpPr/>
          <p:nvPr/>
        </p:nvSpPr>
        <p:spPr>
          <a:xfrm>
            <a:off x="260096" y="7022592"/>
            <a:ext cx="12387072" cy="2389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57799" marR="57799" algn="l" defTabSz="1300480">
              <a:spcBef>
                <a:spcPts val="2000"/>
              </a:spcBef>
              <a:defRPr b="1" sz="30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“This wonderful relationship in the same continent between the dead and the living will, I do not doubt, throw more light on the appearance of organic beings on our earth, and their disappearance from it, than any other class of facts.”</a:t>
            </a:r>
            <a:b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	</a:t>
            </a:r>
            <a:r>
              <a:rPr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</a:rPr>
              <a:t>Chapter 8, Voyage of the Beagle.</a:t>
            </a:r>
          </a:p>
        </p:txBody>
      </p:sp>
      <p:grpSp>
        <p:nvGrpSpPr>
          <p:cNvPr id="584" name="Group 584"/>
          <p:cNvGrpSpPr/>
          <p:nvPr/>
        </p:nvGrpSpPr>
        <p:grpSpPr>
          <a:xfrm>
            <a:off x="2487168" y="3137408"/>
            <a:ext cx="9630326" cy="3616961"/>
            <a:chOff x="0" y="0"/>
            <a:chExt cx="9630325" cy="3616960"/>
          </a:xfrm>
        </p:grpSpPr>
        <p:pic>
          <p:nvPicPr>
            <p:cNvPr id="582" name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40351" y="0"/>
              <a:ext cx="5289975" cy="361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3" name="Shape 583"/>
            <p:cNvSpPr/>
            <p:nvPr/>
          </p:nvSpPr>
          <p:spPr>
            <a:xfrm>
              <a:off x="0" y="2275839"/>
              <a:ext cx="4226560" cy="612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marL="57799" marR="57799" algn="l" defTabSz="1300480">
                <a:spcBef>
                  <a:spcPts val="2000"/>
                </a:spcBef>
                <a:defRPr sz="3200"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pPr>
              <a:r>
                <a:rPr b="1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  <a:t>Modern sloth </a:t>
              </a:r>
              <a:r>
                <a:rPr i="1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  <a:t>(right)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1" grpId="2"/>
      <p:bldP build="whole" bldLvl="1" animBg="1" rev="0" advAuto="0" spid="58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119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8410" y="2893567"/>
            <a:ext cx="4941825" cy="630732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76200" dist="101600" dir="2700000">
              <a:srgbClr val="343434">
                <a:alpha val="75000"/>
              </a:srgbClr>
            </a:outerShdw>
          </a:effectLst>
        </p:spPr>
      </p:pic>
      <p:pic>
        <p:nvPicPr>
          <p:cNvPr id="435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924" y="449297"/>
            <a:ext cx="4140765" cy="49919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01600" dir="2700000">
              <a:srgbClr val="343434">
                <a:alpha val="75000"/>
              </a:srgbClr>
            </a:outerShdw>
          </a:effectLst>
        </p:spPr>
      </p:pic>
      <p:sp>
        <p:nvSpPr>
          <p:cNvPr id="436" name="Shape 436"/>
          <p:cNvSpPr/>
          <p:nvPr/>
        </p:nvSpPr>
        <p:spPr>
          <a:xfrm>
            <a:off x="5506720" y="601472"/>
            <a:ext cx="6795009" cy="17556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01600" dir="2700000">
              <a:srgbClr val="343434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300480">
              <a:lnSpc>
                <a:spcPct val="99000"/>
              </a:lnSpc>
              <a:spcBef>
                <a:spcPts val="2000"/>
              </a:spcBef>
              <a:buClr>
                <a:srgbClr val="FDF847"/>
              </a:buClr>
              <a:buFont typeface="Comic Sans MS"/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7924800" algn="l"/>
                <a:tab pos="8166100" algn="l"/>
                <a:tab pos="9093200" algn="l"/>
              </a:tabLst>
              <a:defRPr b="1" sz="3200">
                <a:solidFill>
                  <a:srgbClr val="FDF847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DF847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Cobb County, Georgia - 2004</a:t>
            </a:r>
          </a:p>
          <a:p>
            <a:pPr defTabSz="1300480">
              <a:lnSpc>
                <a:spcPct val="99000"/>
              </a:lnSpc>
              <a:spcBef>
                <a:spcPts val="2000"/>
              </a:spcBef>
              <a:buClr>
                <a:srgbClr val="FDF847"/>
              </a:buClr>
              <a:buFont typeface="Comic Sans MS"/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7924800" algn="l"/>
                <a:tab pos="8166100" algn="l"/>
                <a:tab pos="9093200" algn="l"/>
              </a:tabLst>
              <a:defRPr b="1" sz="32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Students must be “warned” about Evolution in textbooks.</a:t>
            </a:r>
          </a:p>
        </p:txBody>
      </p:sp>
      <p:pic>
        <p:nvPicPr>
          <p:cNvPr id="437" name="Screen shot 2015-11-03 at 10.00.3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7968" y="3686533"/>
            <a:ext cx="3658907" cy="554990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52400" dir="2700000">
              <a:srgbClr val="343434">
                <a:alpha val="75000"/>
              </a:srgbClr>
            </a:outerShdw>
          </a:effectLst>
        </p:spPr>
      </p:pic>
      <p:pic>
        <p:nvPicPr>
          <p:cNvPr id="438" name="CobbDisclaim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1151" y="5501131"/>
            <a:ext cx="6331582" cy="32024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76200" dist="101600" dir="2700000">
              <a:srgbClr val="343434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ripp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8" grpId="1"/>
      <p:bldP build="whole" bldLvl="1" animBg="1" rev="0" advAuto="0" spid="437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Screen shot 2015-11-12 at 7.38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194" y="260096"/>
            <a:ext cx="9189078" cy="8973313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190500" dist="190500" dir="2700000">
              <a:srgbClr val="000000">
                <a:alpha val="70000"/>
              </a:srgbClr>
            </a:outerShdw>
          </a:effectLst>
        </p:spPr>
      </p:pic>
      <p:pic>
        <p:nvPicPr>
          <p:cNvPr id="587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32771" y="2331211"/>
            <a:ext cx="2772665" cy="3810001"/>
          </a:xfrm>
          <a:prstGeom prst="rect">
            <a:avLst/>
          </a:prstGeom>
          <a:effectLst>
            <a:outerShdw sx="100000" sy="100000" kx="0" ky="0" algn="b" rotWithShape="0" blurRad="190500" dist="190500" dir="2700000">
              <a:srgbClr val="000000">
                <a:alpha val="70000"/>
              </a:srgbClr>
            </a:outerShdw>
          </a:effectLst>
        </p:spPr>
      </p:pic>
      <p:sp>
        <p:nvSpPr>
          <p:cNvPr id="588" name="Shape 588"/>
          <p:cNvSpPr/>
          <p:nvPr/>
        </p:nvSpPr>
        <p:spPr>
          <a:xfrm>
            <a:off x="9184640" y="5673344"/>
            <a:ext cx="3527552" cy="164185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57799" marR="57799" defTabSz="1300480">
              <a:defRPr b="1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Author Randy Olson emphasizes the importance of narrative in Science.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2783" y="5868415"/>
            <a:ext cx="4527456" cy="3267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edited-movie-3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25120" y="146304"/>
            <a:ext cx="6437376" cy="4828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2_macroevolution_slide copy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7680" y="4791455"/>
            <a:ext cx="5852160" cy="4389122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Shape 593"/>
          <p:cNvSpPr/>
          <p:nvPr/>
        </p:nvSpPr>
        <p:spPr>
          <a:xfrm>
            <a:off x="7062915" y="689619"/>
            <a:ext cx="5835905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585216">
              <a:defRPr b="1" i="1" sz="3200">
                <a:solidFill>
                  <a:srgbClr val="F5EC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i="0">
                <a:solidFill>
                  <a:srgbClr val="FFFFFF"/>
                </a:solidFill>
                <a:effectLst/>
              </a:defRPr>
            </a:pPr>
            <a:r>
              <a:rPr i="1">
                <a:solidFill>
                  <a:srgbClr val="F5EC00"/>
                </a:solidFill>
              </a:rPr>
              <a:t>Evolution is life’s greatest story. It brings together:</a:t>
            </a:r>
          </a:p>
        </p:txBody>
      </p:sp>
      <p:sp>
        <p:nvSpPr>
          <p:cNvPr id="594" name="Shape 594"/>
          <p:cNvSpPr/>
          <p:nvPr/>
        </p:nvSpPr>
        <p:spPr>
          <a:xfrm>
            <a:off x="6957568" y="2145791"/>
            <a:ext cx="6047233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/>
          <a:p>
            <a:pPr defTabSz="585216">
              <a:defRPr b="1" sz="32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• Development</a:t>
            </a:r>
          </a:p>
          <a:p>
            <a:pPr defTabSz="585216">
              <a:defRPr b="1" sz="32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• Physiology</a:t>
            </a:r>
          </a:p>
          <a:p>
            <a:pPr defTabSz="585216">
              <a:defRPr b="1" sz="32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• Gene Expression</a:t>
            </a:r>
          </a:p>
          <a:p>
            <a:pPr defTabSz="585216">
              <a:defRPr b="1" sz="32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• Natural History</a:t>
            </a:r>
          </a:p>
          <a:p>
            <a:pPr defTabSz="585216">
              <a:defRPr b="1" sz="32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• Proteomics &amp; Genomics</a:t>
            </a:r>
          </a:p>
        </p:txBody>
      </p:sp>
      <p:pic>
        <p:nvPicPr>
          <p:cNvPr id="595" name="hox-contras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42783" y="3393168"/>
            <a:ext cx="4551681" cy="5742705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hape 596"/>
          <p:cNvSpPr/>
          <p:nvPr/>
        </p:nvSpPr>
        <p:spPr>
          <a:xfrm rot="21240000">
            <a:off x="7671121" y="465137"/>
            <a:ext cx="4275329" cy="2275841"/>
          </a:xfrm>
          <a:prstGeom prst="rect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585216">
              <a:defRPr b="1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effectLst/>
              </a:defRPr>
            </a:pPr>
            <a:r>
              <a:t>We should remember Darwin’s advice: “There is Grandeur in this view of Life.”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9" fill="hold"/>
                                        <p:tgtEl>
                                          <p:spTgt spid="5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xit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7" dur="2000" fill="hold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Class="exit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1" dur="2000" fill="hold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9" fill="hold" display="0">
                  <p:stCondLst>
                    <p:cond delay="indefinite"/>
                  </p:stCondLst>
                </p:cTn>
                <p:tgtEl>
                  <p:spTgt spid="591"/>
                </p:tgtEl>
              </p:cMediaNode>
            </p:video>
          </p:childTnLst>
        </p:cTn>
      </p:par>
    </p:tnLst>
    <p:bldLst>
      <p:bldP build="whole" bldLvl="1" animBg="1" rev="0" advAuto="0" spid="594" grpId="6"/>
      <p:bldP build="whole" bldLvl="1" animBg="1" rev="0" advAuto="0" spid="594" grpId="2"/>
      <p:bldP build="whole" bldLvl="1" animBg="1" rev="0" advAuto="0" spid="595" grpId="4"/>
      <p:bldP build="whole" bldLvl="1" animBg="1" rev="0" advAuto="0" spid="596" grpId="7"/>
      <p:bldP build="whole" bldLvl="1" animBg="1" rev="0" advAuto="0" spid="593" grpId="5"/>
      <p:bldP build="whole" bldLvl="1" animBg="1" rev="0" advAuto="0" spid="592" grpId="3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Screen shot 2010-11-07 at 8.14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0628" y="729407"/>
            <a:ext cx="10719154" cy="654050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599" name="Shape 599"/>
          <p:cNvSpPr/>
          <p:nvPr/>
        </p:nvSpPr>
        <p:spPr>
          <a:xfrm>
            <a:off x="1024128" y="8283702"/>
            <a:ext cx="1121664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585216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Evolution matters because it is Exhibit A for the anti-Science movement - but it’s not the only issue!</a:t>
            </a:r>
          </a:p>
        </p:txBody>
      </p:sp>
      <p:pic>
        <p:nvPicPr>
          <p:cNvPr id="600" name="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1967" y="472313"/>
            <a:ext cx="3340610" cy="521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Screen shot 2014-09-26 at 3.36.1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800" y="4190088"/>
            <a:ext cx="4330701" cy="395061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</p:spPr>
      </p:pic>
      <p:pic>
        <p:nvPicPr>
          <p:cNvPr id="602" name="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5823" y="4389120"/>
            <a:ext cx="3811011" cy="383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6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33407" y="617728"/>
            <a:ext cx="3332481" cy="3332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86635 -0.230458" origin="layout" pathEditMode="relative">
                                      <p:cBhvr>
                                        <p:cTn id="6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598"/>
                                        </p:tgtEl>
                                      </p:cBhvr>
                                      <p:by x="46799" y="467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0" grpId="3"/>
      <p:bldP build="whole" bldLvl="1" animBg="1" rev="0" advAuto="0" spid="601" grpId="4"/>
      <p:bldP build="whole" bldLvl="1" animBg="1" rev="0" advAuto="0" spid="598" grpId="2"/>
      <p:bldP build="whole" bldLvl="1" animBg="1" rev="0" advAuto="0" spid="603" grpId="6"/>
      <p:bldP build="whole" bldLvl="1" animBg="1" rev="0" advAuto="0" spid="602" grpId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aucrlevi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5317" y="70817"/>
            <a:ext cx="8134166" cy="9611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onceBanner  1212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323200"/>
            <a:ext cx="13004801" cy="858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KualaLumpur  121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85" y="3896301"/>
            <a:ext cx="8063355" cy="6047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Jakarta  120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3909" y="3873238"/>
            <a:ext cx="12450851" cy="5749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8" grpId="3"/>
      <p:bldP build="whole" bldLvl="1" animBg="1" rev="0" advAuto="0" spid="606" grpId="1"/>
      <p:bldP build="whole" bldLvl="1" animBg="1" rev="0" advAuto="0" spid="607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/>
        </p:nvSpPr>
        <p:spPr>
          <a:xfrm>
            <a:off x="647700" y="-64798"/>
            <a:ext cx="11709400" cy="104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457200">
              <a:spcBef>
                <a:spcPts val="3500"/>
              </a:spcBef>
              <a:defRPr b="1" sz="60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What is “Global Change?”</a:t>
            </a:r>
          </a:p>
        </p:txBody>
      </p:sp>
      <p:sp>
        <p:nvSpPr>
          <p:cNvPr id="611" name="Shape 611"/>
          <p:cNvSpPr/>
          <p:nvPr/>
        </p:nvSpPr>
        <p:spPr>
          <a:xfrm>
            <a:off x="215900" y="1091572"/>
            <a:ext cx="13055600" cy="137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57200">
              <a:lnSpc>
                <a:spcPct val="90000"/>
              </a:lnSpc>
              <a:spcBef>
                <a:spcPts val="2800"/>
              </a:spcBef>
              <a:defRPr spc="-84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1. Politically-correct replacement for the discredited tree-hugger fantasy of “global warming.” </a:t>
            </a:r>
          </a:p>
        </p:txBody>
      </p:sp>
      <p:sp>
        <p:nvSpPr>
          <p:cNvPr id="612" name="Shape 612"/>
          <p:cNvSpPr/>
          <p:nvPr/>
        </p:nvSpPr>
        <p:spPr>
          <a:xfrm>
            <a:off x="184150" y="2708845"/>
            <a:ext cx="12839700" cy="260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57200">
              <a:lnSpc>
                <a:spcPct val="90000"/>
              </a:lnSpc>
              <a:spcBef>
                <a:spcPts val="2800"/>
              </a:spcBef>
              <a:defRPr spc="-84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2. A global radical-secular-liberal-academic conspiracy to justify creating a one-world government that will prohibit Americans from buying hummers and destroy the livelihoods of coal miners.</a:t>
            </a:r>
          </a:p>
        </p:txBody>
      </p:sp>
      <p:sp>
        <p:nvSpPr>
          <p:cNvPr id="613" name="Shape 613"/>
          <p:cNvSpPr/>
          <p:nvPr/>
        </p:nvSpPr>
        <p:spPr>
          <a:xfrm>
            <a:off x="241300" y="5561972"/>
            <a:ext cx="12522200" cy="137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57200">
              <a:lnSpc>
                <a:spcPct val="90000"/>
              </a:lnSpc>
              <a:spcBef>
                <a:spcPts val="2800"/>
              </a:spcBef>
              <a:defRPr spc="-84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3. “... the greatest hoax ever perpetrated on the American people.” (James Inhofe; R-OK)</a:t>
            </a:r>
          </a:p>
        </p:txBody>
      </p:sp>
      <p:sp>
        <p:nvSpPr>
          <p:cNvPr id="614" name="Shape 614"/>
          <p:cNvSpPr/>
          <p:nvPr/>
        </p:nvSpPr>
        <p:spPr>
          <a:xfrm>
            <a:off x="279400" y="7206831"/>
            <a:ext cx="12649200" cy="1855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57200">
              <a:lnSpc>
                <a:spcPct val="80000"/>
              </a:lnSpc>
              <a:spcBef>
                <a:spcPts val="2800"/>
              </a:spcBef>
              <a:defRPr spc="-210">
                <a:solidFill>
                  <a:srgbClr val="FF29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4. Well-documented changes in local and global environments, largely driven by human activities, that profoundly affect all life on Earth.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2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3" grpId="3"/>
      <p:bldP build="whole" bldLvl="1" animBg="1" rev="0" advAuto="0" spid="614" grpId="4"/>
      <p:bldP build="whole" bldLvl="1" animBg="1" rev="0" advAuto="0" spid="611" grpId="1"/>
      <p:bldP build="whole" bldLvl="1" animBg="1" rev="0" advAuto="0" spid="612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187" y="298698"/>
            <a:ext cx="13127174" cy="9156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500">
        <p15:prstTrans prst="peelOff" invX="1"/>
      </p:transition>
    </mc:Choice>
    <mc:Choice xmlns:p14="http://schemas.microsoft.com/office/powerpoint/2010/main" Requires="p14">
      <p:transition spd="fast" advClick="1" p14:dur="500">
        <p:wipe dir="l"/>
      </p:transition>
    </mc:Choice>
    <mc:Fallback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/>
          <p:nvPr/>
        </p:nvSpPr>
        <p:spPr>
          <a:xfrm>
            <a:off x="6305500" y="4737100"/>
            <a:ext cx="416422" cy="279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19" name="97%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31070" y="-390961"/>
            <a:ext cx="15666940" cy="10535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DenialismNC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91"/>
            <a:ext cx="13093700" cy="14099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ClimateDenialMovementFrontli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0"/>
            <a:ext cx="8470900" cy="1353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MerchantofDoub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4900" y="-330200"/>
            <a:ext cx="7099300" cy="10666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/>
        </p:nvSpPr>
        <p:spPr>
          <a:xfrm>
            <a:off x="198394" y="1555243"/>
            <a:ext cx="12793473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/>
            <a:r>
              <a:t>Enlist anyone who has (or appears to have) scientific credentials. </a:t>
            </a:r>
          </a:p>
        </p:txBody>
      </p:sp>
      <p:sp>
        <p:nvSpPr>
          <p:cNvPr id="627" name="Shape 627"/>
          <p:cNvSpPr/>
          <p:nvPr/>
        </p:nvSpPr>
        <p:spPr>
          <a:xfrm>
            <a:off x="206522" y="3009589"/>
            <a:ext cx="12793473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/>
            <a:r>
              <a:t>Identify areas in which some genuine scientific questions - however small - exist.</a:t>
            </a:r>
          </a:p>
        </p:txBody>
      </p:sp>
      <p:sp>
        <p:nvSpPr>
          <p:cNvPr id="628" name="Shape 628"/>
          <p:cNvSpPr/>
          <p:nvPr/>
        </p:nvSpPr>
        <p:spPr>
          <a:xfrm>
            <a:off x="198394" y="4463935"/>
            <a:ext cx="12809729" cy="699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/>
            <a:r>
              <a:t>Exaggerate scientific uncertainty to create a “controversy” </a:t>
            </a:r>
          </a:p>
        </p:txBody>
      </p:sp>
      <p:sp>
        <p:nvSpPr>
          <p:cNvPr id="629" name="Shape 629"/>
          <p:cNvSpPr/>
          <p:nvPr/>
        </p:nvSpPr>
        <p:spPr>
          <a:xfrm>
            <a:off x="198394" y="7271003"/>
            <a:ext cx="12809729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/>
            <a:r>
              <a:t>Argue that it is appropriate for students to be exposed to all points of view: “teach the controversy” </a:t>
            </a:r>
          </a:p>
        </p:txBody>
      </p:sp>
      <p:sp>
        <p:nvSpPr>
          <p:cNvPr id="630" name="Shape 630"/>
          <p:cNvSpPr/>
          <p:nvPr/>
        </p:nvSpPr>
        <p:spPr>
          <a:xfrm>
            <a:off x="206522" y="5316808"/>
            <a:ext cx="12793473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pPr/>
            <a:r>
              <a:t>Invoke the literalist/inerrant mindset to argue that if one small piece of the argument is flawed, the entire intellectual construct falls apart. Add in a batch of conspiracy theory. </a:t>
            </a:r>
          </a:p>
        </p:txBody>
      </p:sp>
      <p:sp>
        <p:nvSpPr>
          <p:cNvPr id="631" name="Shape 631"/>
          <p:cNvSpPr/>
          <p:nvPr/>
        </p:nvSpPr>
        <p:spPr>
          <a:xfrm>
            <a:off x="17574" y="120345"/>
            <a:ext cx="12765254" cy="1281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FB00"/>
                </a:solidFill>
              </a:defRPr>
            </a:lvl1pPr>
          </a:lstStyle>
          <a:p>
            <a:pPr/>
            <a:r>
              <a:t>Climate denialists’ strategies are all too familiar to any of us also dealing with creationist/ID opposition to evolution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0" grpId="3"/>
      <p:bldP build="whole" bldLvl="1" animBg="1" rev="0" advAuto="0" spid="627" grpId="1"/>
      <p:bldP build="whole" bldLvl="1" animBg="1" rev="0" advAuto="0" spid="629" grpId="4"/>
      <p:bldP build="whole" bldLvl="1" animBg="1" rev="0" advAuto="0" spid="62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3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2617216" y="227584"/>
            <a:ext cx="9656065" cy="6860032"/>
          </a:xfrm>
          <a:prstGeom prst="rect">
            <a:avLst/>
          </a:prstGeom>
          <a:solidFill>
            <a:srgbClr val="FFFFFF"/>
          </a:solidFill>
          <a:ln w="25400">
            <a:solidFill>
              <a:srgbClr val="4B342B"/>
            </a:solidFill>
          </a:ln>
        </p:spPr>
        <p:txBody>
          <a:bodyPr lIns="65023" tIns="65023" rIns="65023" bIns="65023" anchor="ctr"/>
          <a:lstStyle/>
          <a:p>
            <a:pPr marL="52019" marR="52019" algn="l" defTabSz="1170432">
              <a:defRPr sz="1200">
                <a:solidFill>
                  <a:srgbClr val="4B342B"/>
                </a:solidFill>
                <a:effectLst/>
                <a:uFill>
                  <a:solidFill>
                    <a:srgbClr val="4B342B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pPr>
          </a:p>
        </p:txBody>
      </p:sp>
      <p:pic>
        <p:nvPicPr>
          <p:cNvPr id="441" name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33472" y="292608"/>
            <a:ext cx="9412224" cy="3901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Dover-HS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74559" y="4307840"/>
            <a:ext cx="4551681" cy="2649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student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75280" y="4291584"/>
            <a:ext cx="3592577" cy="270256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hape 444"/>
          <p:cNvSpPr/>
          <p:nvPr/>
        </p:nvSpPr>
        <p:spPr>
          <a:xfrm>
            <a:off x="196670" y="5689600"/>
            <a:ext cx="6860033" cy="3581400"/>
          </a:xfrm>
          <a:prstGeom prst="rect">
            <a:avLst/>
          </a:prstGeom>
          <a:blipFill>
            <a:blip r:embed="rId7"/>
          </a:blipFill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90500" dir="2700000">
              <a:srgbClr val="000000">
                <a:alpha val="6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lnSpc>
                <a:spcPts val="5000"/>
              </a:lnSpc>
              <a:tabLst>
                <a:tab pos="1181100" algn="l"/>
              </a:tabLst>
              <a:defRPr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    2004: The Dover (PA) school board votes for an “intelligent design” lesson in biology.</a:t>
            </a:r>
          </a:p>
        </p:txBody>
      </p:sp>
      <p:pic>
        <p:nvPicPr>
          <p:cNvPr id="445" name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15744" y="4529190"/>
            <a:ext cx="5071872" cy="50618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52400" dir="2700000">
              <a:srgbClr val="030303">
                <a:alpha val="75000"/>
              </a:srgbClr>
            </a:outerShdw>
          </a:effectLst>
        </p:spPr>
      </p:pic>
      <p:grpSp>
        <p:nvGrpSpPr>
          <p:cNvPr id="448" name="Group 448"/>
          <p:cNvGrpSpPr/>
          <p:nvPr/>
        </p:nvGrpSpPr>
        <p:grpSpPr>
          <a:xfrm>
            <a:off x="278157" y="909466"/>
            <a:ext cx="12077798" cy="8242662"/>
            <a:chOff x="0" y="0"/>
            <a:chExt cx="12077796" cy="8242661"/>
          </a:xfrm>
        </p:grpSpPr>
        <p:pic>
          <p:nvPicPr>
            <p:cNvPr id="446" name="dropped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-1" y="0"/>
              <a:ext cx="5527041" cy="322219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90500" dir="2700000">
                <a:srgbClr val="000000">
                  <a:alpha val="66000"/>
                </a:srgbClr>
              </a:outerShdw>
            </a:effectLst>
          </p:spPr>
        </p:pic>
        <p:pic>
          <p:nvPicPr>
            <p:cNvPr id="447" name="eric-rothschild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335898" y="4910181"/>
              <a:ext cx="3741899" cy="333248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76200" dist="152400" dir="2700000">
                <a:srgbClr val="030303">
                  <a:alpha val="75000"/>
                </a:srgbClr>
              </a:outerShdw>
            </a:effectLst>
          </p:spPr>
        </p:pic>
      </p:grpSp>
      <p:pic>
        <p:nvPicPr>
          <p:cNvPr id="449" name="ed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0240" y="2430272"/>
            <a:ext cx="7412737" cy="71363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99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7" dur="1000" fill="hold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0" presetID="1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5" grpId="2"/>
      <p:bldP build="whole" bldLvl="1" animBg="1" rev="0" advAuto="0" spid="444" grpId="1"/>
      <p:bldP build="whole" bldLvl="1" animBg="1" rev="0" advAuto="0" spid="444" grpId="3"/>
      <p:bldP build="whole" bldLvl="1" animBg="1" rev="0" advAuto="0" spid="449" grpId="5"/>
      <p:bldP build="whole" bldLvl="1" animBg="1" rev="0" advAuto="0" spid="448" grpId="4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/>
          <p:nvPr/>
        </p:nvSpPr>
        <p:spPr>
          <a:xfrm>
            <a:off x="3703307" y="1296786"/>
            <a:ext cx="559818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 important difference:</a:t>
            </a:r>
          </a:p>
        </p:txBody>
      </p:sp>
      <p:sp>
        <p:nvSpPr>
          <p:cNvPr id="634" name="Shape 634"/>
          <p:cNvSpPr/>
          <p:nvPr/>
        </p:nvSpPr>
        <p:spPr>
          <a:xfrm>
            <a:off x="285698" y="3798686"/>
            <a:ext cx="12395303" cy="202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There is no equivalent for “separation of church and state” that is applicable to pseudoscience created by industry and anti-environmental “think tanks.”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600">
        <p15:prstTrans prst="peelOff" invX="1"/>
      </p:transition>
    </mc:Choice>
    <mc:Choice xmlns:p14="http://schemas.microsoft.com/office/powerpoint/2010/main" Requires="p14">
      <p:transition spd="fast" advClick="1" p14:dur="600">
        <p:wipe dir="l"/>
      </p:transition>
    </mc:Choice>
    <mc:Fallback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MobilInvestigationP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4577" y="-29349"/>
            <a:ext cx="14213954" cy="9885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ExxonLiesMoreThanTobacc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7485" y="0"/>
            <a:ext cx="93898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lobwarmorg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9825" cy="9899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600">
        <p15:prstTrans prst="peelOff" invX="1"/>
      </p:transition>
    </mc:Choice>
    <mc:Choice xmlns:p14="http://schemas.microsoft.com/office/powerpoint/2010/main" Requires="p14">
      <p:transition spd="fast" advClick="1" p14:dur="600">
        <p:wipe dir="l"/>
      </p:transition>
    </mc:Choice>
    <mc:Fallback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CO2misre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647" y="-51191"/>
            <a:ext cx="11525506" cy="1032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PlantsneedCO@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6304" y="-48768"/>
            <a:ext cx="13297408" cy="9851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750">
        <p15:prstTrans prst="pageCurlDouble"/>
      </p:transition>
    </mc:Choice>
    <mc:Choice xmlns:p14="http://schemas.microsoft.com/office/powerpoint/2010/main" Requires="p14">
      <p:transition spd="fast" advClick="1" p14:dur="750">
        <p14:prism dir="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CCDenialTrolls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676" y="-15578"/>
            <a:ext cx="13144151" cy="9914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14:switch dir="r"/>
      </p:transition>
    </mc:Choice>
    <mc:Fallback>
      <p:transition spd="fast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/>
          <p:nvPr/>
        </p:nvSpPr>
        <p:spPr>
          <a:xfrm>
            <a:off x="1556633" y="3427221"/>
            <a:ext cx="9867392" cy="288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455168">
              <a:lnSpc>
                <a:spcPct val="90000"/>
              </a:lnSpc>
              <a:defRPr spc="-45" sz="4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There is a connection you may or may not have noticed between anti-evolution and anti-global warming groups and strategies.</a:t>
            </a:r>
          </a:p>
        </p:txBody>
      </p:sp>
      <p:pic>
        <p:nvPicPr>
          <p:cNvPr id="647" name="CornwallAlli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68224"/>
            <a:ext cx="13037313" cy="1180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CornwallAlliClimDecSum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6" y="-130048"/>
            <a:ext cx="13004801" cy="10371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Screen Shot 2015-11-10 at 1.17.2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1027" y="-182508"/>
            <a:ext cx="9802746" cy="10885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5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5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9" grpId="3"/>
      <p:bldP build="whole" bldLvl="1" animBg="1" rev="0" advAuto="0" spid="647" grpId="1"/>
      <p:bldP build="whole" bldLvl="1" animBg="1" rev="0" advAuto="0" spid="648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CornwallAllianceResisGreenDragonPref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465" y="0"/>
            <a:ext cx="130517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warp dir="in"/>
      </p:transition>
    </mc:Choice>
    <mc:Fallback>
      <p:transition spd="fast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bibleclimdeni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5936" y="-260096"/>
            <a:ext cx="7932929" cy="13118592"/>
          </a:xfrm>
          <a:prstGeom prst="rect">
            <a:avLst/>
          </a:prstGeom>
          <a:ln w="12700">
            <a:miter lim="400000"/>
          </a:ln>
        </p:spPr>
      </p:pic>
      <p:sp>
        <p:nvSpPr>
          <p:cNvPr id="654" name="Shape 654"/>
          <p:cNvSpPr/>
          <p:nvPr/>
        </p:nvSpPr>
        <p:spPr>
          <a:xfrm flipV="1">
            <a:off x="3152112" y="362331"/>
            <a:ext cx="1048666" cy="1"/>
          </a:xfrm>
          <a:prstGeom prst="line">
            <a:avLst/>
          </a:prstGeom>
          <a:ln w="381000">
            <a:solidFill>
              <a:srgbClr val="FF2600"/>
            </a:solidFill>
            <a:miter lim="400000"/>
          </a:ln>
        </p:spPr>
        <p:txBody>
          <a:bodyPr lIns="65023" tIns="65023" rIns="65023" bIns="65023" anchor="ctr"/>
          <a:lstStyle/>
          <a:p>
            <a:pPr algn="l" defTabSz="585216">
              <a:defRPr sz="14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5" name="Shape 655"/>
          <p:cNvSpPr/>
          <p:nvPr/>
        </p:nvSpPr>
        <p:spPr>
          <a:xfrm>
            <a:off x="5389038" y="1384379"/>
            <a:ext cx="301682" cy="1"/>
          </a:xfrm>
          <a:prstGeom prst="line">
            <a:avLst/>
          </a:prstGeom>
          <a:ln w="317500">
            <a:solidFill>
              <a:srgbClr val="FF2600"/>
            </a:solidFill>
            <a:miter lim="400000"/>
          </a:ln>
        </p:spPr>
        <p:txBody>
          <a:bodyPr lIns="65023" tIns="65023" rIns="65023" bIns="65023" anchor="ctr"/>
          <a:lstStyle/>
          <a:p>
            <a:pPr algn="l" defTabSz="585216">
              <a:defRPr sz="14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6" name="Shape 656"/>
          <p:cNvSpPr/>
          <p:nvPr/>
        </p:nvSpPr>
        <p:spPr>
          <a:xfrm flipV="1">
            <a:off x="4548226" y="3823889"/>
            <a:ext cx="514408" cy="1"/>
          </a:xfrm>
          <a:prstGeom prst="line">
            <a:avLst/>
          </a:prstGeom>
          <a:ln w="266700">
            <a:solidFill>
              <a:srgbClr val="FF2600"/>
            </a:solidFill>
            <a:miter lim="400000"/>
          </a:ln>
        </p:spPr>
        <p:txBody>
          <a:bodyPr lIns="65023" tIns="65023" rIns="65023" bIns="65023" anchor="ctr"/>
          <a:lstStyle/>
          <a:p>
            <a:pPr algn="l" defTabSz="585216">
              <a:defRPr sz="14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7" name="Shape 657"/>
          <p:cNvSpPr/>
          <p:nvPr/>
        </p:nvSpPr>
        <p:spPr>
          <a:xfrm>
            <a:off x="4811776" y="6583680"/>
            <a:ext cx="312892" cy="1189"/>
          </a:xfrm>
          <a:prstGeom prst="line">
            <a:avLst/>
          </a:prstGeom>
          <a:ln w="266700">
            <a:solidFill>
              <a:srgbClr val="FF2600"/>
            </a:solidFill>
            <a:miter lim="400000"/>
          </a:ln>
        </p:spPr>
        <p:txBody>
          <a:bodyPr lIns="65023" tIns="65023" rIns="65023" bIns="65023" anchor="ctr"/>
          <a:lstStyle/>
          <a:p>
            <a:pPr algn="l" defTabSz="585216">
              <a:defRPr sz="14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8" name="Shape 658"/>
          <p:cNvSpPr/>
          <p:nvPr/>
        </p:nvSpPr>
        <p:spPr>
          <a:xfrm rot="35251">
            <a:off x="2120811" y="5895545"/>
            <a:ext cx="4470401" cy="3072385"/>
          </a:xfrm>
          <a:prstGeom prst="ellipse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48767" tIns="48767" rIns="48767" bIns="48767" anchor="ctr"/>
          <a:lstStyle/>
          <a:p>
            <a:pPr defTabSz="455168">
              <a:defRPr sz="4000"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659" name="Shape 659"/>
          <p:cNvSpPr/>
          <p:nvPr/>
        </p:nvSpPr>
        <p:spPr>
          <a:xfrm>
            <a:off x="8258047" y="7925319"/>
            <a:ext cx="301682" cy="1"/>
          </a:xfrm>
          <a:prstGeom prst="line">
            <a:avLst/>
          </a:prstGeom>
          <a:ln w="317500">
            <a:solidFill>
              <a:srgbClr val="FF2600"/>
            </a:solidFill>
            <a:miter lim="400000"/>
          </a:ln>
        </p:spPr>
        <p:txBody>
          <a:bodyPr lIns="65023" tIns="65023" rIns="65023" bIns="65023" anchor="ctr"/>
          <a:lstStyle/>
          <a:p>
            <a:pPr algn="l" defTabSz="585216">
              <a:defRPr sz="14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60" name="CongressInvestigateCScientists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7182" y="-353044"/>
            <a:ext cx="9228040" cy="10459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500">
        <p15:prstTrans prst="peelOff" invX="1"/>
      </p:transition>
    </mc:Choice>
    <mc:Choice xmlns:p14="http://schemas.microsoft.com/office/powerpoint/2010/main" Requires="p14">
      <p:transition spd="fast" advClick="1" p14:dur="500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75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99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9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9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9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0" grpId="2"/>
      <p:bldP build="whole" bldLvl="1" animBg="1" rev="0" advAuto="0" spid="658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LarsonDinoCart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0" y="-190500"/>
            <a:ext cx="13131800" cy="993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Screenshot 2015-11-05 19.53.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1853" y="2016007"/>
            <a:ext cx="1361592" cy="1337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Screenshot 2015-11-05 10.10.0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921" y="1123187"/>
            <a:ext cx="13158642" cy="9020014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Shape 666"/>
          <p:cNvSpPr/>
          <p:nvPr/>
        </p:nvSpPr>
        <p:spPr>
          <a:xfrm>
            <a:off x="536511" y="242686"/>
            <a:ext cx="1193177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Challenges in teaching about climate/global change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ircl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611632" y="7323328"/>
            <a:ext cx="11769344" cy="12842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241300" dir="270000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1170432">
              <a:buClr>
                <a:srgbClr val="412218"/>
              </a:buClr>
              <a:buFont typeface="Arial"/>
              <a:defRPr b="1" sz="4400">
                <a:effectLst/>
                <a:uFill>
                  <a:solidFill>
                    <a:srgbClr val="41221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Kitzmiller v. Dover </a:t>
            </a:r>
            <a:r>
              <a:t>demonstrated the bankruptcy of ID as scientific theory.</a:t>
            </a:r>
          </a:p>
        </p:txBody>
      </p:sp>
      <p:pic>
        <p:nvPicPr>
          <p:cNvPr id="454" name="Ken-cou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8330" y="521290"/>
            <a:ext cx="8209280" cy="5842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203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Screenshot 2015-11-05 10.05.1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450" y="-46264"/>
            <a:ext cx="13004800" cy="9846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14:warp dir="out"/>
      </p:transition>
    </mc:Choice>
    <mc:Fallback>
      <p:transition spd="fast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/>
        </p:nvSpPr>
        <p:spPr>
          <a:xfrm>
            <a:off x="704968" y="3653548"/>
            <a:ext cx="11594865" cy="2446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90000"/>
              </a:lnSpc>
              <a:defRPr sz="3900">
                <a:effectLst/>
                <a:latin typeface="Chalkboard"/>
                <a:ea typeface="Chalkboard"/>
                <a:cs typeface="Chalkboard"/>
                <a:sym typeface="Chalkboard"/>
              </a:defRPr>
            </a:pPr>
            <a:r>
              <a:t>Another challenge is helping understand the difference between global change over “deep time” and global change today — </a:t>
            </a:r>
            <a:r>
              <a:t>time scales that differ in several orders of magnitude.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14:warp dir="in"/>
      </p:transition>
    </mc:Choice>
    <mc:Fallback>
      <p:transition spd="fast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Screenshot 2015-11-05 10.06.4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260" y="-1469251"/>
            <a:ext cx="13345323" cy="9598150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Shape 673"/>
          <p:cNvSpPr/>
          <p:nvPr/>
        </p:nvSpPr>
        <p:spPr>
          <a:xfrm>
            <a:off x="801588" y="8301874"/>
            <a:ext cx="4545959" cy="1125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3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Timescale measured in millions of years.</a:t>
            </a:r>
          </a:p>
        </p:txBody>
      </p:sp>
      <p:sp>
        <p:nvSpPr>
          <p:cNvPr id="674" name="Shape 674"/>
          <p:cNvSpPr/>
          <p:nvPr/>
        </p:nvSpPr>
        <p:spPr>
          <a:xfrm>
            <a:off x="7570687" y="8313237"/>
            <a:ext cx="4859985" cy="110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3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>
                <a:effectLst/>
              </a:defRPr>
            </a:pPr>
            <a:r>
              <a:t>Timescale measured in decades to centuries.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500">
        <p15:prstTrans prst="peelOff" invX="1"/>
      </p:transition>
    </mc:Choice>
    <mc:Choice xmlns:p14="http://schemas.microsoft.com/office/powerpoint/2010/main" Requires="p14">
      <p:transition spd="fast" advClick="1" p14:dur="500">
        <p:wipe dir="l"/>
      </p:transition>
    </mc:Choice>
    <mc:Fallback>
      <p:transition spd="fast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/>
          <p:nvPr/>
        </p:nvSpPr>
        <p:spPr>
          <a:xfrm>
            <a:off x="381000" y="216729"/>
            <a:ext cx="1224280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Climate change offers an excellent opportunity to show students that science deals with both things we know and what we don’t know.</a:t>
            </a:r>
          </a:p>
        </p:txBody>
      </p:sp>
      <p:sp>
        <p:nvSpPr>
          <p:cNvPr id="677" name="Shape 677"/>
          <p:cNvSpPr/>
          <p:nvPr/>
        </p:nvSpPr>
        <p:spPr>
          <a:xfrm>
            <a:off x="311150" y="4974364"/>
            <a:ext cx="1238250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3800"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Scientists aim for the best approximation of reality that current methods can reveal. </a:t>
            </a:r>
            <a:r>
              <a:rPr>
                <a:solidFill>
                  <a:srgbClr val="FF2600"/>
                </a:solidFill>
              </a:rPr>
              <a:t>Uncertainty is part of the process.</a:t>
            </a:r>
          </a:p>
        </p:txBody>
      </p:sp>
      <p:sp>
        <p:nvSpPr>
          <p:cNvPr id="678" name="Shape 678"/>
          <p:cNvSpPr/>
          <p:nvPr/>
        </p:nvSpPr>
        <p:spPr>
          <a:xfrm>
            <a:off x="381000" y="6413917"/>
            <a:ext cx="1224280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38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>
                <a:effectLst/>
              </a:defRPr>
            </a:pPr>
            <a:r>
              <a:t>Despite uncertainty science can make useful predictions and prudent recommendations</a:t>
            </a:r>
          </a:p>
        </p:txBody>
      </p:sp>
      <p:sp>
        <p:nvSpPr>
          <p:cNvPr id="679" name="Shape 679"/>
          <p:cNvSpPr/>
          <p:nvPr/>
        </p:nvSpPr>
        <p:spPr>
          <a:xfrm>
            <a:off x="294812" y="2366412"/>
            <a:ext cx="12573001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3800">
                <a:solidFill>
                  <a:srgbClr val="FF2600"/>
                </a:solidFill>
                <a:effectLst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Science rarely “proves” anything “100% beyond a shadow of a doubt”</a:t>
            </a:r>
          </a:p>
          <a:p>
            <a:pPr algn="l">
              <a:defRPr sz="3800"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(Important difference between experimental sciences and math.)</a:t>
            </a:r>
          </a:p>
        </p:txBody>
      </p:sp>
      <p:sp>
        <p:nvSpPr>
          <p:cNvPr id="680" name="Shape 680"/>
          <p:cNvSpPr/>
          <p:nvPr/>
        </p:nvSpPr>
        <p:spPr>
          <a:xfrm>
            <a:off x="311149" y="7904270"/>
            <a:ext cx="1238250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>
                <a:effectLst/>
              </a:defRPr>
            </a:pPr>
            <a:r>
              <a:t>Engage students in scientific reasoning and tie individual lessons together in the context of  a conceptual framework that guides them in “connecting the dots.”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14:warp dir="in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499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499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7" grpId="2"/>
      <p:bldP build="whole" bldLvl="1" animBg="1" rev="0" advAuto="0" spid="678" grpId="3"/>
      <p:bldP build="whole" bldLvl="1" animBg="1" rev="0" advAuto="0" spid="679" grpId="1"/>
      <p:bldP build="whole" bldLvl="1" animBg="1" rev="0" advAuto="0" spid="680" grpId="4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/>
          <p:nvPr/>
        </p:nvSpPr>
        <p:spPr>
          <a:xfrm>
            <a:off x="216258" y="2241244"/>
            <a:ext cx="12573001" cy="250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4800">
                <a:effectLst/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5000"/>
              <a:t>   formulating </a:t>
            </a:r>
            <a:r>
              <a:rPr sz="5000">
                <a:solidFill>
                  <a:srgbClr val="FFFB00"/>
                </a:solidFill>
              </a:rPr>
              <a:t>hypotheses</a:t>
            </a:r>
            <a:r>
              <a:rPr sz="5000"/>
              <a:t>, </a:t>
            </a:r>
            <a:endParaRPr sz="5000"/>
          </a:p>
          <a:p>
            <a:pPr algn="l" defTabSz="457200">
              <a:defRPr sz="4800">
                <a:effectLst/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5000"/>
              <a:t>   testing those hypothesis with </a:t>
            </a:r>
            <a:r>
              <a:rPr sz="5000">
                <a:solidFill>
                  <a:srgbClr val="FFFB00"/>
                </a:solidFill>
              </a:rPr>
              <a:t>data …</a:t>
            </a:r>
            <a:r>
              <a:rPr sz="5000"/>
              <a:t> </a:t>
            </a:r>
            <a:endParaRPr sz="5000"/>
          </a:p>
          <a:p>
            <a:pPr lvl="1" algn="l" defTabSz="457200">
              <a:defRPr sz="4800">
                <a:effectLst/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5000"/>
              <a:t>  … which </a:t>
            </a:r>
            <a:r>
              <a:rPr sz="5000">
                <a:solidFill>
                  <a:srgbClr val="FF2600"/>
                </a:solidFill>
              </a:rPr>
              <a:t>support</a:t>
            </a:r>
            <a:r>
              <a:rPr sz="5000"/>
              <a:t> or </a:t>
            </a:r>
            <a:r>
              <a:rPr sz="5000">
                <a:solidFill>
                  <a:srgbClr val="FF2600"/>
                </a:solidFill>
              </a:rPr>
              <a:t>refute</a:t>
            </a:r>
            <a:r>
              <a:rPr sz="5000"/>
              <a:t> hypothesis.</a:t>
            </a:r>
          </a:p>
        </p:txBody>
      </p:sp>
      <p:sp>
        <p:nvSpPr>
          <p:cNvPr id="683" name="Shape 683"/>
          <p:cNvSpPr/>
          <p:nvPr/>
        </p:nvSpPr>
        <p:spPr>
          <a:xfrm>
            <a:off x="914400" y="594760"/>
            <a:ext cx="6067724" cy="880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sz="5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>
              <a:defRPr sz="4800">
                <a:effectLst/>
              </a:defRPr>
            </a:pPr>
            <a:r>
              <a:rPr sz="5000"/>
              <a:t>Science proceeds by:</a:t>
            </a:r>
          </a:p>
        </p:txBody>
      </p:sp>
      <p:sp>
        <p:nvSpPr>
          <p:cNvPr id="684" name="Shape 684"/>
          <p:cNvSpPr/>
          <p:nvPr/>
        </p:nvSpPr>
        <p:spPr>
          <a:xfrm>
            <a:off x="990600" y="5717508"/>
            <a:ext cx="11531600" cy="156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2700"/>
              </a:spcBef>
              <a:defRPr sz="48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Do data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support</a:t>
            </a:r>
            <a:r>
              <a:t> or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refute</a:t>
            </a:r>
            <a:r>
              <a:t> the hypothesis that the biosphere is warming?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500">
        <p15:prstTrans prst="peelOff" invX="1"/>
      </p:transition>
    </mc:Choice>
    <mc:Choice xmlns:p14="http://schemas.microsoft.com/office/powerpoint/2010/main" Requires="p14">
      <p:transition spd="fast" advClick="1" p14:dur="500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6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82" grpId="1"/>
      <p:bldP build="whole" bldLvl="1" animBg="1" rev="0" advAuto="0" spid="684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/>
          <p:nvPr/>
        </p:nvSpPr>
        <p:spPr>
          <a:xfrm>
            <a:off x="304800" y="3257922"/>
            <a:ext cx="13004800" cy="3217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57200">
              <a:spcBef>
                <a:spcPts val="2700"/>
              </a:spcBef>
              <a:defRPr sz="4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Some data are in the form of “physical” evidence, such as temperature recordings, along with changes in arctic and mountain glaciers, and arctic and antarctic sea ice.</a:t>
            </a:r>
          </a:p>
        </p:txBody>
      </p:sp>
      <p:pic>
        <p:nvPicPr>
          <p:cNvPr id="687" name="IPCCsumtempsealevelsnow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3" y="-330200"/>
            <a:ext cx="12928601" cy="1038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750">
        <p15:prstTrans prst="peelOff" invX="1"/>
      </p:transition>
    </mc:Choice>
    <mc:Choice xmlns:p14="http://schemas.microsoft.com/office/powerpoint/2010/main" Requires="p14">
      <p:transition spd="fast" advClick="1" p14:dur="750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7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TempVarPast1000y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7908" y="205478"/>
            <a:ext cx="14182808" cy="9334501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Shape 690"/>
          <p:cNvSpPr/>
          <p:nvPr/>
        </p:nvSpPr>
        <p:spPr>
          <a:xfrm>
            <a:off x="10833100" y="965200"/>
            <a:ext cx="1752600" cy="6388100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wipe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0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lobwarmrateshift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-33754"/>
            <a:ext cx="14671987" cy="9821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circle/>
      </p:transition>
    </mc:Choice>
    <mc:Fallback>
      <p:transition spd="fast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Screen Shot 2015-11-12 at 6.05.50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50">
        <p14:doors dir="vert"/>
      </p:transition>
    </mc:Choice>
    <mc:Fallback>
      <p:transition spd="fast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Screenshot 2015-11-13 09.07.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716" y="0"/>
            <a:ext cx="13141627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Screenshot 2015-11-13 09.10.4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01875" y="18014"/>
            <a:ext cx="7870479" cy="9717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500">
        <p15:prstTrans prst="peelOff" invX="1"/>
      </p:transition>
    </mc:Choice>
    <mc:Choice xmlns:p14="http://schemas.microsoft.com/office/powerpoint/2010/main" Requires="p14">
      <p:transition spd="fast" advClick="1" p14:dur="500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99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/>
        </p:nvSpPr>
        <p:spPr>
          <a:xfrm>
            <a:off x="2433939" y="5055615"/>
            <a:ext cx="7285305" cy="1757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52019" marR="52019" defTabSz="1170432">
              <a:defRPr b="1" sz="56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December 20, 2005</a:t>
            </a:r>
            <a:br/>
            <a:r>
              <a:t>Decision Announced</a:t>
            </a:r>
          </a:p>
        </p:txBody>
      </p:sp>
      <p:pic>
        <p:nvPicPr>
          <p:cNvPr id="457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709" y="170688"/>
            <a:ext cx="5088129" cy="44950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4999"/>
              </a:srgbClr>
            </a:outerShdw>
          </a:effectLst>
        </p:spPr>
      </p:pic>
      <p:pic>
        <p:nvPicPr>
          <p:cNvPr id="458" name="Kitzmiller-paper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8047" y="341376"/>
            <a:ext cx="4723283" cy="9070848"/>
          </a:xfrm>
          <a:prstGeom prst="rect">
            <a:avLst/>
          </a:prstGeom>
          <a:ln w="25400"/>
        </p:spPr>
      </p:pic>
      <p:pic>
        <p:nvPicPr>
          <p:cNvPr id="459" name="TV-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8495" y="1542774"/>
            <a:ext cx="7608348" cy="5624577"/>
          </a:xfrm>
          <a:prstGeom prst="rect">
            <a:avLst/>
          </a:prstGeom>
          <a:ln w="25400"/>
          <a:effectLst>
            <a:outerShdw sx="100000" sy="100000" kx="0" ky="0" algn="b" rotWithShape="0" blurRad="152400" dist="152400" dir="2700000">
              <a:srgbClr val="000000">
                <a:alpha val="64999"/>
              </a:srgbClr>
            </a:outerShdw>
          </a:effectLst>
        </p:spPr>
      </p:pic>
      <p:pic>
        <p:nvPicPr>
          <p:cNvPr id="460" name="victory-news-conf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46240" y="5767872"/>
            <a:ext cx="5287945" cy="3397505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4999"/>
              </a:srgbClr>
            </a:outerShdw>
          </a:effectLst>
        </p:spPr>
      </p:pic>
      <p:pic>
        <p:nvPicPr>
          <p:cNvPr id="461" name="kitz-and-christie-rehn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0240" y="4157491"/>
            <a:ext cx="5494528" cy="3872974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99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8" grpId="2"/>
      <p:bldP build="whole" bldLvl="1" animBg="1" rev="0" advAuto="0" spid="459" grpId="3"/>
      <p:bldP build="whole" bldLvl="1" animBg="1" rev="0" advAuto="0" spid="457" grpId="1"/>
      <p:bldP build="whole" bldLvl="1" animBg="1" rev="0" advAuto="0" spid="460" grpId="5"/>
      <p:bldP build="whole" bldLvl="1" animBg="1" rev="0" advAuto="0" spid="461" grpId="4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Screen Shot 2015-11-12 at 8.41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382" y="32556"/>
            <a:ext cx="13578964" cy="9688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Screen Shot 2015-11-12 at 8.43.1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8" y="0"/>
            <a:ext cx="824421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499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0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Screen Shot 2015-11-12 at 6.10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868" y="47737"/>
            <a:ext cx="11586817" cy="965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Screen Shot 2015-11-12 at 6.12.2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26370" y="66951"/>
            <a:ext cx="1549887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500">
        <p15:prstTrans prst="peelOff" invX="1"/>
      </p:transition>
    </mc:Choice>
    <mc:Choice xmlns:p14="http://schemas.microsoft.com/office/powerpoint/2010/main" Requires="p14">
      <p:transition spd="fast" advClick="1" p14:dur="500">
        <p:wipe dir="l"/>
      </p:transition>
    </mc:Choice>
    <mc:Fallback>
      <p:transition spd="fast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Screen Shot 2015-11-12 at 8.36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14016"/>
            <a:ext cx="13004801" cy="7398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Screen Shot 2015-11-12 at 8.37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6743" y="-1"/>
            <a:ext cx="1161943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6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Screen shot 2015-11-12 at 7.50.42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8257" y="-80853"/>
            <a:ext cx="13221314" cy="9915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1270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349">
        <p15:prstTrans prst="peelOff" invX="1"/>
      </p:transition>
    </mc:Choice>
    <mc:Choice xmlns:p14="http://schemas.microsoft.com/office/powerpoint/2010/main" Requires="p14">
      <p:transition spd="fast" advClick="1" p14:dur="349">
        <p:wipe dir="l"/>
      </p:transition>
    </mc:Choice>
    <mc:Fallback>
      <p:transition spd="fast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image1.gif" descr="ugc_framework_151029_jrbfinal_finaloct31spheres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image6.gif" descr="ugc_framework_151029_jrbfinal_finaloct31cycbox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image9.gif" descr="ugc_framework_151029_jrbfinal_finaloct31-nonhum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image10.gif" descr="ugc_framework_151029_jrbfinal_finaloct31all-causes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image17.gif" descr="ugc_framework_151029_jrbfinal_finaloct31all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PapaEnvCompass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85845"/>
            <a:ext cx="13004801" cy="8381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creen shot 2013-10-16 at 7.23.1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9536" y="2001386"/>
            <a:ext cx="10147301" cy="7412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936" y="260096"/>
            <a:ext cx="3002707" cy="144678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65" name="Shape 465"/>
          <p:cNvSpPr/>
          <p:nvPr/>
        </p:nvSpPr>
        <p:spPr>
          <a:xfrm>
            <a:off x="4224925" y="397510"/>
            <a:ext cx="7900416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585216">
              <a:defRPr b="1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Post-Kitzmiller: the NGSS Biology Standards are strong on evolution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500">
        <p:dissolve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Pope FrancisEffectInt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0326" y="0"/>
            <a:ext cx="986414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PopeFrancisEffectGraphic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930" y="1996088"/>
            <a:ext cx="10750940" cy="8060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3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DSC_00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04770" y="-1390"/>
            <a:ext cx="15207740" cy="9756412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Shape 726"/>
          <p:cNvSpPr/>
          <p:nvPr/>
        </p:nvSpPr>
        <p:spPr>
          <a:xfrm>
            <a:off x="65710" y="8033329"/>
            <a:ext cx="12873380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lnSpc>
                <a:spcPct val="80000"/>
              </a:lnSpc>
              <a:spcBef>
                <a:spcPts val="900"/>
              </a:spcBef>
              <a:defRPr sz="3500">
                <a:effectLst/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בשעה שברא הקב"ה את אדם הראשון נטלו והחזירו על כל אילני </a:t>
            </a:r>
            <a:r>
              <a:rPr>
                <a:solidFill>
                  <a:srgbClr val="EBEBEB"/>
                </a:solidFill>
              </a:rPr>
              <a:t>גן עדן ואמר לו ראה מעשי כמה נאים ומשובחין הן וכל מה שבראתי בשבילך בראתי, תן דעתך שלא תקלקל ותחריב את עולמי, שאם קלקלת אין מי שיתקן אחריך</a:t>
            </a:r>
            <a:endParaRPr>
              <a:solidFill>
                <a:srgbClr val="EBEBEB"/>
              </a:solidFill>
            </a:endParaRPr>
          </a:p>
          <a:p>
            <a:pPr algn="r" defTabSz="457200">
              <a:lnSpc>
                <a:spcPct val="80000"/>
              </a:lnSpc>
              <a:defRPr b="1" sz="2200">
                <a:effectLst/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rPr sz="3700">
                <a:solidFill>
                  <a:srgbClr val="EBEBEB"/>
                </a:solidFill>
              </a:rPr>
              <a:t>קהלת רבה פרשה </a:t>
            </a:r>
            <a:r>
              <a:rPr sz="3400">
                <a:solidFill>
                  <a:srgbClr val="EBEBEB"/>
                </a:solidFill>
              </a:rPr>
              <a:t>ז:יג</a:t>
            </a:r>
          </a:p>
        </p:txBody>
      </p:sp>
      <p:sp>
        <p:nvSpPr>
          <p:cNvPr id="727" name="Shape 727"/>
          <p:cNvSpPr/>
          <p:nvPr/>
        </p:nvSpPr>
        <p:spPr>
          <a:xfrm>
            <a:off x="115175" y="-35351"/>
            <a:ext cx="11906003" cy="1853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700"/>
              </a:spcBef>
              <a:defRPr sz="25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When God created the first man, God showed him all the trees of the Garden of Eden and said: “Look at My works, how pleasing and perfect they are. All that I have created, I  have created for you. Be mindful that you do not abuse and destroy my world; for if you destroy it, there is no one to repair it after you.”</a:t>
            </a:r>
          </a:p>
          <a:p>
            <a:pPr algn="l" defTabSz="457200">
              <a:lnSpc>
                <a:spcPct val="90000"/>
              </a:lnSpc>
              <a:spcBef>
                <a:spcPts val="400"/>
              </a:spcBef>
              <a:defRPr b="1" sz="23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MIDRASH ECCLESIASTES RABBAH 7:13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50">
        <p:pull dir="d"/>
      </p:transition>
    </mc:Choice>
    <mc:Fallback>
      <p:transition spd="fast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/>
          <p:nvPr/>
        </p:nvSpPr>
        <p:spPr>
          <a:xfrm>
            <a:off x="6492839" y="2921000"/>
            <a:ext cx="6019801" cy="318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spcBef>
                <a:spcPts val="3000"/>
              </a:spcBef>
              <a:defRPr b="1" sz="5000">
                <a:solidFill>
                  <a:srgbClr val="FF2A17"/>
                </a:solidFill>
                <a:uFill>
                  <a:solidFill>
                    <a:srgbClr val="FF2A17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Teach about climate change  as if all our lives depend on it … because they do!</a:t>
            </a:r>
          </a:p>
        </p:txBody>
      </p:sp>
      <p:pic>
        <p:nvPicPr>
          <p:cNvPr id="730" name="macawonbl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673100"/>
            <a:ext cx="6019800" cy="9038739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Shape 731"/>
          <p:cNvSpPr/>
          <p:nvPr/>
        </p:nvSpPr>
        <p:spPr>
          <a:xfrm>
            <a:off x="4522593" y="647700"/>
            <a:ext cx="80772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spcBef>
                <a:spcPts val="2700"/>
              </a:spcBef>
              <a:defRPr b="1" sz="5000">
                <a:solidFill>
                  <a:srgbClr val="0096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So let your enthusiasm and imagination take wing!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Screen shot 2010-03-19 at 9.29.0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4320" y="422656"/>
            <a:ext cx="8122565" cy="260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1999"/>
              </a:srgbClr>
            </a:outerShdw>
          </a:effectLst>
        </p:spPr>
      </p:pic>
      <p:sp>
        <p:nvSpPr>
          <p:cNvPr id="734" name="Shape 734"/>
          <p:cNvSpPr/>
          <p:nvPr/>
        </p:nvSpPr>
        <p:spPr>
          <a:xfrm>
            <a:off x="0" y="7754111"/>
            <a:ext cx="6274816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6896" marR="57798" defTabSz="585216">
              <a:lnSpc>
                <a:spcPts val="3300"/>
              </a:lnSpc>
              <a:buClr>
                <a:srgbClr val="922F63"/>
              </a:buClr>
              <a:buFont typeface="Lucida Grande"/>
              <a:tabLst>
                <a:tab pos="1066800" algn="l"/>
              </a:tabLst>
              <a:defRPr b="1" sz="28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A8C6FE"/>
                </a:solidFill>
                <a:uFill>
                  <a:solidFill>
                    <a:srgbClr val="A8C6FE"/>
                  </a:solidFill>
                </a:uFill>
                <a:hlinkClick r:id="rId3" invalidUrl="" action="" tgtFrame="" tooltip="" history="1" highlightClick="0" endSnd="0"/>
              </a:rPr>
              <a:t>ken.miller@brown.edu</a:t>
            </a:r>
            <a:br>
              <a:rPr>
                <a:solidFill>
                  <a:srgbClr val="A8C6FE"/>
                </a:solidFill>
                <a:uFill>
                  <a:solidFill>
                    <a:srgbClr val="A8C6FE"/>
                  </a:solidFill>
                </a:uFill>
              </a:rPr>
            </a:br>
            <a:r>
              <a:rPr>
                <a:solidFill>
                  <a:srgbClr val="A8C6FE"/>
                </a:solidFill>
                <a:uFill>
                  <a:solidFill>
                    <a:srgbClr val="A8C6FE"/>
                  </a:solidFill>
                </a:uFill>
              </a:rPr>
              <a:t>401-863-3410</a:t>
            </a:r>
            <a:r>
              <a:rPr>
                <a:solidFill>
                  <a:srgbClr val="008F00"/>
                </a:solidFill>
                <a:uFill>
                  <a:solidFill>
                    <a:srgbClr val="922F63"/>
                  </a:solidFill>
                </a:uFill>
              </a:rPr>
              <a:t> </a:t>
            </a:r>
            <a:br>
              <a:rPr>
                <a:solidFill>
                  <a:srgbClr val="008F00"/>
                </a:solidFill>
                <a:uFill>
                  <a:solidFill>
                    <a:srgbClr val="922F63"/>
                  </a:solidFill>
                </a:uFill>
              </a:rPr>
            </a:br>
            <a:r>
              <a:rPr>
                <a:solidFill>
                  <a:srgbClr val="ED719E"/>
                </a:solidFill>
                <a:uFill>
                  <a:solidFill>
                    <a:srgbClr val="ED719E"/>
                  </a:solidFill>
                </a:uFill>
                <a:hlinkClick r:id="rId4" invalidUrl="" action="" tgtFrame="" tooltip="" history="1" highlightClick="0" endSnd="0"/>
              </a:rPr>
              <a:t>levinejs@me.com</a:t>
            </a:r>
          </a:p>
        </p:txBody>
      </p:sp>
      <p:pic>
        <p:nvPicPr>
          <p:cNvPr id="735" name="Screen shot 2010-03-19 at 9.30.05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52640" y="1755648"/>
            <a:ext cx="4308279" cy="4991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1999"/>
              </a:srgbClr>
            </a:outerShdw>
          </a:effectLst>
        </p:spPr>
      </p:pic>
      <p:pic>
        <p:nvPicPr>
          <p:cNvPr id="736" name="Screen shot 2010-03-19 at 9.29.31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87104" y="4108339"/>
            <a:ext cx="3269263" cy="36676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61999"/>
              </a:srgbClr>
            </a:outerShdw>
          </a:effectLst>
        </p:spPr>
      </p:pic>
      <p:sp>
        <p:nvSpPr>
          <p:cNvPr id="737" name="Shape 737"/>
          <p:cNvSpPr/>
          <p:nvPr/>
        </p:nvSpPr>
        <p:spPr>
          <a:xfrm>
            <a:off x="7403751" y="8550655"/>
            <a:ext cx="473582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56896" marR="57798" defTabSz="585216">
              <a:lnSpc>
                <a:spcPts val="4300"/>
              </a:lnSpc>
              <a:buClr>
                <a:srgbClr val="922F63"/>
              </a:buClr>
              <a:buFont typeface="Lucida Grande"/>
              <a:tabLst>
                <a:tab pos="1066800" algn="l"/>
              </a:tabLst>
              <a:defRPr b="1" sz="36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>
                <a:uFill>
                  <a:solidFill>
                    <a:srgbClr val="FFFFFF"/>
                  </a:solidFill>
                </a:uFill>
              </a:rPr>
              <a:t>miller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and</a:t>
            </a:r>
            <a:r>
              <a:rPr>
                <a:uFill>
                  <a:solidFill>
                    <a:srgbClr val="FFFFFF"/>
                  </a:solidFill>
                </a:uFill>
              </a:rPr>
              <a:t>levine.com</a:t>
            </a:r>
          </a:p>
        </p:txBody>
      </p:sp>
      <p:pic>
        <p:nvPicPr>
          <p:cNvPr id="738" name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20565" y="2243327"/>
            <a:ext cx="4033138" cy="5250690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241300" dist="241300" dir="2700000">
              <a:srgbClr val="000000">
                <a:alpha val="6599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51712" y="0"/>
            <a:ext cx="15513269" cy="9997441"/>
          </a:xfrm>
          <a:prstGeom prst="rect">
            <a:avLst/>
          </a:prstGeom>
          <a:ln w="25400"/>
        </p:spPr>
      </p:pic>
      <p:pic>
        <p:nvPicPr>
          <p:cNvPr id="468" name="Screen shot 2013-10-15 at 8.26.03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752" y="2076368"/>
            <a:ext cx="11607801" cy="5848432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177800" dist="177800" dir="27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94560" y="-130048"/>
            <a:ext cx="15513269" cy="9997441"/>
          </a:xfrm>
          <a:prstGeom prst="rect">
            <a:avLst/>
          </a:prstGeom>
          <a:ln w="25400"/>
        </p:spPr>
      </p:pic>
      <p:pic>
        <p:nvPicPr>
          <p:cNvPr id="471" name="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218" y="1755648"/>
            <a:ext cx="9552871" cy="5120640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152400" dist="152400" dir="2700000">
              <a:srgbClr val="000000">
                <a:alpha val="75000"/>
              </a:srgbClr>
            </a:outerShdw>
          </a:effectLst>
        </p:spPr>
      </p:pic>
      <p:pic>
        <p:nvPicPr>
          <p:cNvPr id="472" name="Kentucky-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9888" y="3390763"/>
            <a:ext cx="5803393" cy="608648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52400" dir="2700000">
              <a:srgbClr val="000000">
                <a:alpha val="75000"/>
              </a:srgbClr>
            </a:outerShdw>
          </a:effectLst>
        </p:spPr>
      </p:pic>
      <p:sp>
        <p:nvSpPr>
          <p:cNvPr id="473" name="Shape 473"/>
          <p:cNvSpPr/>
          <p:nvPr/>
        </p:nvSpPr>
        <p:spPr>
          <a:xfrm>
            <a:off x="926592" y="455168"/>
            <a:ext cx="11132699" cy="650241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1778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52019" marR="52019" algn="l" defTabSz="1170432">
              <a:defRPr b="1"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But NGSS is routinely attacked by Evolution deniers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2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